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9" r:id="rId2"/>
    <p:sldId id="285" r:id="rId3"/>
    <p:sldId id="272" r:id="rId4"/>
    <p:sldId id="275" r:id="rId5"/>
    <p:sldId id="278" r:id="rId6"/>
    <p:sldId id="273" r:id="rId7"/>
    <p:sldId id="281" r:id="rId8"/>
    <p:sldId id="284" r:id="rId9"/>
    <p:sldId id="28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A6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959"/>
    <p:restoredTop sz="96327"/>
  </p:normalViewPr>
  <p:slideViewPr>
    <p:cSldViewPr snapToGrid="0" snapToObjects="1">
      <p:cViewPr varScale="1">
        <p:scale>
          <a:sx n="114" d="100"/>
          <a:sy n="114" d="100"/>
        </p:scale>
        <p:origin x="19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03FE0-CEF4-CE44-B4A8-BDE1CAB8E26C}" type="datetimeFigureOut">
              <a:rPr lang="en-US" smtClean="0"/>
              <a:t>6/7/21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31E345-F89C-0642-B24B-B01B00535146}" type="slidenum">
              <a:rPr lang="en-US" smtClean="0"/>
              <a:t>‹#›</a:t>
            </a:fld>
            <a:endParaRPr lang="en-US"/>
          </a:p>
        </p:txBody>
      </p:sp>
    </p:spTree>
    <p:extLst>
      <p:ext uri="{BB962C8B-B14F-4D97-AF65-F5344CB8AC3E}">
        <p14:creationId xmlns:p14="http://schemas.microsoft.com/office/powerpoint/2010/main" val="2446355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50343-6E2D-B947-B759-0086E72797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ACD3DF-73C7-1342-A4BC-914A1D33C9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9C6DD1-7F18-D944-9577-8EF7567DFCE7}"/>
              </a:ext>
            </a:extLst>
          </p:cNvPr>
          <p:cNvSpPr>
            <a:spLocks noGrp="1"/>
          </p:cNvSpPr>
          <p:nvPr>
            <p:ph type="dt" sz="half" idx="10"/>
          </p:nvPr>
        </p:nvSpPr>
        <p:spPr/>
        <p:txBody>
          <a:bodyPr/>
          <a:lstStyle/>
          <a:p>
            <a:fld id="{A89C3B55-D638-5E4D-BEF8-DBA415986552}" type="datetimeFigureOut">
              <a:rPr lang="en-US" smtClean="0"/>
              <a:t>6/7/21</a:t>
            </a:fld>
            <a:endParaRPr lang="en-US"/>
          </a:p>
        </p:txBody>
      </p:sp>
      <p:sp>
        <p:nvSpPr>
          <p:cNvPr id="5" name="Footer Placeholder 4">
            <a:extLst>
              <a:ext uri="{FF2B5EF4-FFF2-40B4-BE49-F238E27FC236}">
                <a16:creationId xmlns:a16="http://schemas.microsoft.com/office/drawing/2014/main" id="{324C542C-9BA8-EE44-8AAD-6BED0F3F6F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F14F0-A94F-A047-A40A-2E8432FECAB3}"/>
              </a:ext>
            </a:extLst>
          </p:cNvPr>
          <p:cNvSpPr>
            <a:spLocks noGrp="1"/>
          </p:cNvSpPr>
          <p:nvPr>
            <p:ph type="sldNum" sz="quarter" idx="12"/>
          </p:nvPr>
        </p:nvSpPr>
        <p:spPr/>
        <p:txBody>
          <a:bodyPr/>
          <a:lstStyle/>
          <a:p>
            <a:fld id="{4F438B01-0B6B-0847-89A8-A0EED4D5A576}" type="slidenum">
              <a:rPr lang="en-US" smtClean="0"/>
              <a:t>‹#›</a:t>
            </a:fld>
            <a:endParaRPr lang="en-US"/>
          </a:p>
        </p:txBody>
      </p:sp>
    </p:spTree>
    <p:extLst>
      <p:ext uri="{BB962C8B-B14F-4D97-AF65-F5344CB8AC3E}">
        <p14:creationId xmlns:p14="http://schemas.microsoft.com/office/powerpoint/2010/main" val="738506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11D8C-682D-2A42-AE5D-0A85B5B2E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8EF332-7044-5841-91DE-46A7FBF74C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93AD4F-9993-E54D-9E3D-4FB8B29B18A5}"/>
              </a:ext>
            </a:extLst>
          </p:cNvPr>
          <p:cNvSpPr>
            <a:spLocks noGrp="1"/>
          </p:cNvSpPr>
          <p:nvPr>
            <p:ph type="dt" sz="half" idx="10"/>
          </p:nvPr>
        </p:nvSpPr>
        <p:spPr/>
        <p:txBody>
          <a:bodyPr/>
          <a:lstStyle/>
          <a:p>
            <a:fld id="{A89C3B55-D638-5E4D-BEF8-DBA415986552}" type="datetimeFigureOut">
              <a:rPr lang="en-US" smtClean="0"/>
              <a:t>6/7/21</a:t>
            </a:fld>
            <a:endParaRPr lang="en-US"/>
          </a:p>
        </p:txBody>
      </p:sp>
      <p:sp>
        <p:nvSpPr>
          <p:cNvPr id="5" name="Footer Placeholder 4">
            <a:extLst>
              <a:ext uri="{FF2B5EF4-FFF2-40B4-BE49-F238E27FC236}">
                <a16:creationId xmlns:a16="http://schemas.microsoft.com/office/drawing/2014/main" id="{51B73404-8C2F-7141-B922-A5C502620A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91639-6B19-0C40-8A37-2F84A924CF03}"/>
              </a:ext>
            </a:extLst>
          </p:cNvPr>
          <p:cNvSpPr>
            <a:spLocks noGrp="1"/>
          </p:cNvSpPr>
          <p:nvPr>
            <p:ph type="sldNum" sz="quarter" idx="12"/>
          </p:nvPr>
        </p:nvSpPr>
        <p:spPr/>
        <p:txBody>
          <a:bodyPr/>
          <a:lstStyle/>
          <a:p>
            <a:fld id="{4F438B01-0B6B-0847-89A8-A0EED4D5A576}" type="slidenum">
              <a:rPr lang="en-US" smtClean="0"/>
              <a:t>‹#›</a:t>
            </a:fld>
            <a:endParaRPr lang="en-US"/>
          </a:p>
        </p:txBody>
      </p:sp>
    </p:spTree>
    <p:extLst>
      <p:ext uri="{BB962C8B-B14F-4D97-AF65-F5344CB8AC3E}">
        <p14:creationId xmlns:p14="http://schemas.microsoft.com/office/powerpoint/2010/main" val="202728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381645-918A-F642-8192-D9C05C3BB5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015189-DB37-6946-A5DD-4B597130D5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1E32C6-EDF1-A745-8A03-50C969DAF457}"/>
              </a:ext>
            </a:extLst>
          </p:cNvPr>
          <p:cNvSpPr>
            <a:spLocks noGrp="1"/>
          </p:cNvSpPr>
          <p:nvPr>
            <p:ph type="dt" sz="half" idx="10"/>
          </p:nvPr>
        </p:nvSpPr>
        <p:spPr/>
        <p:txBody>
          <a:bodyPr/>
          <a:lstStyle/>
          <a:p>
            <a:fld id="{A89C3B55-D638-5E4D-BEF8-DBA415986552}" type="datetimeFigureOut">
              <a:rPr lang="en-US" smtClean="0"/>
              <a:t>6/7/21</a:t>
            </a:fld>
            <a:endParaRPr lang="en-US"/>
          </a:p>
        </p:txBody>
      </p:sp>
      <p:sp>
        <p:nvSpPr>
          <p:cNvPr id="5" name="Footer Placeholder 4">
            <a:extLst>
              <a:ext uri="{FF2B5EF4-FFF2-40B4-BE49-F238E27FC236}">
                <a16:creationId xmlns:a16="http://schemas.microsoft.com/office/drawing/2014/main" id="{5FF3FA69-4B09-3348-89ED-DEC4F3EF7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55174E-19CA-FE40-80A9-E3A37BB8D744}"/>
              </a:ext>
            </a:extLst>
          </p:cNvPr>
          <p:cNvSpPr>
            <a:spLocks noGrp="1"/>
          </p:cNvSpPr>
          <p:nvPr>
            <p:ph type="sldNum" sz="quarter" idx="12"/>
          </p:nvPr>
        </p:nvSpPr>
        <p:spPr/>
        <p:txBody>
          <a:bodyPr/>
          <a:lstStyle/>
          <a:p>
            <a:fld id="{4F438B01-0B6B-0847-89A8-A0EED4D5A576}" type="slidenum">
              <a:rPr lang="en-US" smtClean="0"/>
              <a:t>‹#›</a:t>
            </a:fld>
            <a:endParaRPr lang="en-US"/>
          </a:p>
        </p:txBody>
      </p:sp>
    </p:spTree>
    <p:extLst>
      <p:ext uri="{BB962C8B-B14F-4D97-AF65-F5344CB8AC3E}">
        <p14:creationId xmlns:p14="http://schemas.microsoft.com/office/powerpoint/2010/main" val="353787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BF00A-E628-9D4B-BD3F-897A533F93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2EE20B-9962-634A-96DE-955A3BBD4E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AB2BBC-5D92-924A-9371-8C5698AD1F77}"/>
              </a:ext>
            </a:extLst>
          </p:cNvPr>
          <p:cNvSpPr>
            <a:spLocks noGrp="1"/>
          </p:cNvSpPr>
          <p:nvPr>
            <p:ph type="dt" sz="half" idx="10"/>
          </p:nvPr>
        </p:nvSpPr>
        <p:spPr/>
        <p:txBody>
          <a:bodyPr/>
          <a:lstStyle/>
          <a:p>
            <a:fld id="{A89C3B55-D638-5E4D-BEF8-DBA415986552}" type="datetimeFigureOut">
              <a:rPr lang="en-US" smtClean="0"/>
              <a:t>6/7/21</a:t>
            </a:fld>
            <a:endParaRPr lang="en-US"/>
          </a:p>
        </p:txBody>
      </p:sp>
      <p:sp>
        <p:nvSpPr>
          <p:cNvPr id="5" name="Footer Placeholder 4">
            <a:extLst>
              <a:ext uri="{FF2B5EF4-FFF2-40B4-BE49-F238E27FC236}">
                <a16:creationId xmlns:a16="http://schemas.microsoft.com/office/drawing/2014/main" id="{949A6F73-648B-624F-99B5-8D7810DD1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23015A-D92D-DE46-B182-152849C88409}"/>
              </a:ext>
            </a:extLst>
          </p:cNvPr>
          <p:cNvSpPr>
            <a:spLocks noGrp="1"/>
          </p:cNvSpPr>
          <p:nvPr>
            <p:ph type="sldNum" sz="quarter" idx="12"/>
          </p:nvPr>
        </p:nvSpPr>
        <p:spPr/>
        <p:txBody>
          <a:bodyPr/>
          <a:lstStyle/>
          <a:p>
            <a:fld id="{4F438B01-0B6B-0847-89A8-A0EED4D5A576}" type="slidenum">
              <a:rPr lang="en-US" smtClean="0"/>
              <a:t>‹#›</a:t>
            </a:fld>
            <a:endParaRPr lang="en-US"/>
          </a:p>
        </p:txBody>
      </p:sp>
    </p:spTree>
    <p:extLst>
      <p:ext uri="{BB962C8B-B14F-4D97-AF65-F5344CB8AC3E}">
        <p14:creationId xmlns:p14="http://schemas.microsoft.com/office/powerpoint/2010/main" val="414211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7AE57-033C-1846-87D5-DF5A2C9542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25D816-50F5-0149-B4A6-12D005D890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5EB810-000A-C946-BDB2-BB92C325EC7C}"/>
              </a:ext>
            </a:extLst>
          </p:cNvPr>
          <p:cNvSpPr>
            <a:spLocks noGrp="1"/>
          </p:cNvSpPr>
          <p:nvPr>
            <p:ph type="dt" sz="half" idx="10"/>
          </p:nvPr>
        </p:nvSpPr>
        <p:spPr/>
        <p:txBody>
          <a:bodyPr/>
          <a:lstStyle/>
          <a:p>
            <a:fld id="{A89C3B55-D638-5E4D-BEF8-DBA415986552}" type="datetimeFigureOut">
              <a:rPr lang="en-US" smtClean="0"/>
              <a:t>6/7/21</a:t>
            </a:fld>
            <a:endParaRPr lang="en-US"/>
          </a:p>
        </p:txBody>
      </p:sp>
      <p:sp>
        <p:nvSpPr>
          <p:cNvPr id="5" name="Footer Placeholder 4">
            <a:extLst>
              <a:ext uri="{FF2B5EF4-FFF2-40B4-BE49-F238E27FC236}">
                <a16:creationId xmlns:a16="http://schemas.microsoft.com/office/drawing/2014/main" id="{3291F259-BA69-E244-B5E6-87031F6302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4190B6-909A-8946-877C-546C503937B1}"/>
              </a:ext>
            </a:extLst>
          </p:cNvPr>
          <p:cNvSpPr>
            <a:spLocks noGrp="1"/>
          </p:cNvSpPr>
          <p:nvPr>
            <p:ph type="sldNum" sz="quarter" idx="12"/>
          </p:nvPr>
        </p:nvSpPr>
        <p:spPr/>
        <p:txBody>
          <a:bodyPr/>
          <a:lstStyle/>
          <a:p>
            <a:fld id="{4F438B01-0B6B-0847-89A8-A0EED4D5A576}" type="slidenum">
              <a:rPr lang="en-US" smtClean="0"/>
              <a:t>‹#›</a:t>
            </a:fld>
            <a:endParaRPr lang="en-US"/>
          </a:p>
        </p:txBody>
      </p:sp>
    </p:spTree>
    <p:extLst>
      <p:ext uri="{BB962C8B-B14F-4D97-AF65-F5344CB8AC3E}">
        <p14:creationId xmlns:p14="http://schemas.microsoft.com/office/powerpoint/2010/main" val="838603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F77C-A78A-DB4A-B6DA-A14E986773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B6D123-C626-0F44-8FC8-1B1605745E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BF6028-454D-3A44-9AD0-412EAB7D68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4E171A-3848-FC4F-A03E-34FA70F3AD42}"/>
              </a:ext>
            </a:extLst>
          </p:cNvPr>
          <p:cNvSpPr>
            <a:spLocks noGrp="1"/>
          </p:cNvSpPr>
          <p:nvPr>
            <p:ph type="dt" sz="half" idx="10"/>
          </p:nvPr>
        </p:nvSpPr>
        <p:spPr/>
        <p:txBody>
          <a:bodyPr/>
          <a:lstStyle/>
          <a:p>
            <a:fld id="{A89C3B55-D638-5E4D-BEF8-DBA415986552}" type="datetimeFigureOut">
              <a:rPr lang="en-US" smtClean="0"/>
              <a:t>6/7/21</a:t>
            </a:fld>
            <a:endParaRPr lang="en-US"/>
          </a:p>
        </p:txBody>
      </p:sp>
      <p:sp>
        <p:nvSpPr>
          <p:cNvPr id="6" name="Footer Placeholder 5">
            <a:extLst>
              <a:ext uri="{FF2B5EF4-FFF2-40B4-BE49-F238E27FC236}">
                <a16:creationId xmlns:a16="http://schemas.microsoft.com/office/drawing/2014/main" id="{1C9E4FAB-8E51-834C-9AC8-DB8DE4A17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726C7B-70FD-AE41-A460-8382B60A53F2}"/>
              </a:ext>
            </a:extLst>
          </p:cNvPr>
          <p:cNvSpPr>
            <a:spLocks noGrp="1"/>
          </p:cNvSpPr>
          <p:nvPr>
            <p:ph type="sldNum" sz="quarter" idx="12"/>
          </p:nvPr>
        </p:nvSpPr>
        <p:spPr/>
        <p:txBody>
          <a:bodyPr/>
          <a:lstStyle/>
          <a:p>
            <a:fld id="{4F438B01-0B6B-0847-89A8-A0EED4D5A576}" type="slidenum">
              <a:rPr lang="en-US" smtClean="0"/>
              <a:t>‹#›</a:t>
            </a:fld>
            <a:endParaRPr lang="en-US"/>
          </a:p>
        </p:txBody>
      </p:sp>
    </p:spTree>
    <p:extLst>
      <p:ext uri="{BB962C8B-B14F-4D97-AF65-F5344CB8AC3E}">
        <p14:creationId xmlns:p14="http://schemas.microsoft.com/office/powerpoint/2010/main" val="356239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CD08C-140F-9044-A92E-9C474401EA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32BDCC-13E1-E446-BC33-6AAA5E1594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F687A-8340-3D4A-B530-4FE97EFED5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DAE170-D9E6-7743-8475-D6C782E2DF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F6698C-3337-744B-B34C-22E353ACC3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A69CF3-7E58-2C44-9C52-FE4DAF013DBF}"/>
              </a:ext>
            </a:extLst>
          </p:cNvPr>
          <p:cNvSpPr>
            <a:spLocks noGrp="1"/>
          </p:cNvSpPr>
          <p:nvPr>
            <p:ph type="dt" sz="half" idx="10"/>
          </p:nvPr>
        </p:nvSpPr>
        <p:spPr/>
        <p:txBody>
          <a:bodyPr/>
          <a:lstStyle/>
          <a:p>
            <a:fld id="{A89C3B55-D638-5E4D-BEF8-DBA415986552}" type="datetimeFigureOut">
              <a:rPr lang="en-US" smtClean="0"/>
              <a:t>6/7/21</a:t>
            </a:fld>
            <a:endParaRPr lang="en-US"/>
          </a:p>
        </p:txBody>
      </p:sp>
      <p:sp>
        <p:nvSpPr>
          <p:cNvPr id="8" name="Footer Placeholder 7">
            <a:extLst>
              <a:ext uri="{FF2B5EF4-FFF2-40B4-BE49-F238E27FC236}">
                <a16:creationId xmlns:a16="http://schemas.microsoft.com/office/drawing/2014/main" id="{E2639551-6178-4844-A382-031C4B565B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2095C5-0EF6-EA4E-9764-FDDEB66870CE}"/>
              </a:ext>
            </a:extLst>
          </p:cNvPr>
          <p:cNvSpPr>
            <a:spLocks noGrp="1"/>
          </p:cNvSpPr>
          <p:nvPr>
            <p:ph type="sldNum" sz="quarter" idx="12"/>
          </p:nvPr>
        </p:nvSpPr>
        <p:spPr/>
        <p:txBody>
          <a:bodyPr/>
          <a:lstStyle/>
          <a:p>
            <a:fld id="{4F438B01-0B6B-0847-89A8-A0EED4D5A576}" type="slidenum">
              <a:rPr lang="en-US" smtClean="0"/>
              <a:t>‹#›</a:t>
            </a:fld>
            <a:endParaRPr lang="en-US"/>
          </a:p>
        </p:txBody>
      </p:sp>
    </p:spTree>
    <p:extLst>
      <p:ext uri="{BB962C8B-B14F-4D97-AF65-F5344CB8AC3E}">
        <p14:creationId xmlns:p14="http://schemas.microsoft.com/office/powerpoint/2010/main" val="3293483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4F7E0-C433-9948-A6D6-5FB4B5501E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C0CF39-9642-7C4C-8130-2776E864412E}"/>
              </a:ext>
            </a:extLst>
          </p:cNvPr>
          <p:cNvSpPr>
            <a:spLocks noGrp="1"/>
          </p:cNvSpPr>
          <p:nvPr>
            <p:ph type="dt" sz="half" idx="10"/>
          </p:nvPr>
        </p:nvSpPr>
        <p:spPr/>
        <p:txBody>
          <a:bodyPr/>
          <a:lstStyle/>
          <a:p>
            <a:fld id="{A89C3B55-D638-5E4D-BEF8-DBA415986552}" type="datetimeFigureOut">
              <a:rPr lang="en-US" smtClean="0"/>
              <a:t>6/7/21</a:t>
            </a:fld>
            <a:endParaRPr lang="en-US"/>
          </a:p>
        </p:txBody>
      </p:sp>
      <p:sp>
        <p:nvSpPr>
          <p:cNvPr id="4" name="Footer Placeholder 3">
            <a:extLst>
              <a:ext uri="{FF2B5EF4-FFF2-40B4-BE49-F238E27FC236}">
                <a16:creationId xmlns:a16="http://schemas.microsoft.com/office/drawing/2014/main" id="{8D9D87F9-873A-E641-9955-1C41BCC9E5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AA3DA6-EF3E-F944-B5EB-29C95F37408C}"/>
              </a:ext>
            </a:extLst>
          </p:cNvPr>
          <p:cNvSpPr>
            <a:spLocks noGrp="1"/>
          </p:cNvSpPr>
          <p:nvPr>
            <p:ph type="sldNum" sz="quarter" idx="12"/>
          </p:nvPr>
        </p:nvSpPr>
        <p:spPr/>
        <p:txBody>
          <a:bodyPr/>
          <a:lstStyle/>
          <a:p>
            <a:fld id="{4F438B01-0B6B-0847-89A8-A0EED4D5A576}" type="slidenum">
              <a:rPr lang="en-US" smtClean="0"/>
              <a:t>‹#›</a:t>
            </a:fld>
            <a:endParaRPr lang="en-US"/>
          </a:p>
        </p:txBody>
      </p:sp>
    </p:spTree>
    <p:extLst>
      <p:ext uri="{BB962C8B-B14F-4D97-AF65-F5344CB8AC3E}">
        <p14:creationId xmlns:p14="http://schemas.microsoft.com/office/powerpoint/2010/main" val="3642860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969217-B678-3443-BB0E-CA0571D2A97B}"/>
              </a:ext>
            </a:extLst>
          </p:cNvPr>
          <p:cNvSpPr>
            <a:spLocks noGrp="1"/>
          </p:cNvSpPr>
          <p:nvPr>
            <p:ph type="dt" sz="half" idx="10"/>
          </p:nvPr>
        </p:nvSpPr>
        <p:spPr/>
        <p:txBody>
          <a:bodyPr/>
          <a:lstStyle/>
          <a:p>
            <a:fld id="{A89C3B55-D638-5E4D-BEF8-DBA415986552}" type="datetimeFigureOut">
              <a:rPr lang="en-US" smtClean="0"/>
              <a:t>6/7/21</a:t>
            </a:fld>
            <a:endParaRPr lang="en-US"/>
          </a:p>
        </p:txBody>
      </p:sp>
      <p:sp>
        <p:nvSpPr>
          <p:cNvPr id="3" name="Footer Placeholder 2">
            <a:extLst>
              <a:ext uri="{FF2B5EF4-FFF2-40B4-BE49-F238E27FC236}">
                <a16:creationId xmlns:a16="http://schemas.microsoft.com/office/drawing/2014/main" id="{9FC59FB8-D111-A94B-B4CE-23DFD2A68C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52FDAF-5E16-7447-8A31-D76F690AA117}"/>
              </a:ext>
            </a:extLst>
          </p:cNvPr>
          <p:cNvSpPr>
            <a:spLocks noGrp="1"/>
          </p:cNvSpPr>
          <p:nvPr>
            <p:ph type="sldNum" sz="quarter" idx="12"/>
          </p:nvPr>
        </p:nvSpPr>
        <p:spPr/>
        <p:txBody>
          <a:bodyPr/>
          <a:lstStyle/>
          <a:p>
            <a:fld id="{4F438B01-0B6B-0847-89A8-A0EED4D5A576}" type="slidenum">
              <a:rPr lang="en-US" smtClean="0"/>
              <a:t>‹#›</a:t>
            </a:fld>
            <a:endParaRPr lang="en-US"/>
          </a:p>
        </p:txBody>
      </p:sp>
    </p:spTree>
    <p:extLst>
      <p:ext uri="{BB962C8B-B14F-4D97-AF65-F5344CB8AC3E}">
        <p14:creationId xmlns:p14="http://schemas.microsoft.com/office/powerpoint/2010/main" val="192575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63F40-773F-2145-A7EA-96BE6567F5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2065DA-883F-3049-A8B2-BBE3E83335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CC868F-320D-7D47-99FC-222CE34D7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31FE19-91AF-0B40-AD6D-F17E94308785}"/>
              </a:ext>
            </a:extLst>
          </p:cNvPr>
          <p:cNvSpPr>
            <a:spLocks noGrp="1"/>
          </p:cNvSpPr>
          <p:nvPr>
            <p:ph type="dt" sz="half" idx="10"/>
          </p:nvPr>
        </p:nvSpPr>
        <p:spPr/>
        <p:txBody>
          <a:bodyPr/>
          <a:lstStyle/>
          <a:p>
            <a:fld id="{A89C3B55-D638-5E4D-BEF8-DBA415986552}" type="datetimeFigureOut">
              <a:rPr lang="en-US" smtClean="0"/>
              <a:t>6/7/21</a:t>
            </a:fld>
            <a:endParaRPr lang="en-US"/>
          </a:p>
        </p:txBody>
      </p:sp>
      <p:sp>
        <p:nvSpPr>
          <p:cNvPr id="6" name="Footer Placeholder 5">
            <a:extLst>
              <a:ext uri="{FF2B5EF4-FFF2-40B4-BE49-F238E27FC236}">
                <a16:creationId xmlns:a16="http://schemas.microsoft.com/office/drawing/2014/main" id="{B19D318F-6D6F-5348-A522-364DBABEAC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660AE-0AA4-704E-A548-A746396EBBA9}"/>
              </a:ext>
            </a:extLst>
          </p:cNvPr>
          <p:cNvSpPr>
            <a:spLocks noGrp="1"/>
          </p:cNvSpPr>
          <p:nvPr>
            <p:ph type="sldNum" sz="quarter" idx="12"/>
          </p:nvPr>
        </p:nvSpPr>
        <p:spPr/>
        <p:txBody>
          <a:bodyPr/>
          <a:lstStyle/>
          <a:p>
            <a:fld id="{4F438B01-0B6B-0847-89A8-A0EED4D5A576}" type="slidenum">
              <a:rPr lang="en-US" smtClean="0"/>
              <a:t>‹#›</a:t>
            </a:fld>
            <a:endParaRPr lang="en-US"/>
          </a:p>
        </p:txBody>
      </p:sp>
    </p:spTree>
    <p:extLst>
      <p:ext uri="{BB962C8B-B14F-4D97-AF65-F5344CB8AC3E}">
        <p14:creationId xmlns:p14="http://schemas.microsoft.com/office/powerpoint/2010/main" val="259255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146C3-8F0C-7A4B-A949-60FCBA3E92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0721D2-277F-3B45-B605-A5A1029E30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10BB8C-04A0-414F-BC2A-55C6CE8F7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2A0DDB-5186-854D-AFCC-B9459A04314F}"/>
              </a:ext>
            </a:extLst>
          </p:cNvPr>
          <p:cNvSpPr>
            <a:spLocks noGrp="1"/>
          </p:cNvSpPr>
          <p:nvPr>
            <p:ph type="dt" sz="half" idx="10"/>
          </p:nvPr>
        </p:nvSpPr>
        <p:spPr/>
        <p:txBody>
          <a:bodyPr/>
          <a:lstStyle/>
          <a:p>
            <a:fld id="{A89C3B55-D638-5E4D-BEF8-DBA415986552}" type="datetimeFigureOut">
              <a:rPr lang="en-US" smtClean="0"/>
              <a:t>6/7/21</a:t>
            </a:fld>
            <a:endParaRPr lang="en-US"/>
          </a:p>
        </p:txBody>
      </p:sp>
      <p:sp>
        <p:nvSpPr>
          <p:cNvPr id="6" name="Footer Placeholder 5">
            <a:extLst>
              <a:ext uri="{FF2B5EF4-FFF2-40B4-BE49-F238E27FC236}">
                <a16:creationId xmlns:a16="http://schemas.microsoft.com/office/drawing/2014/main" id="{7360BE30-79DB-8046-955A-B4EEEBD261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C64BC5-9A63-0049-8ACC-9BA6F1E70546}"/>
              </a:ext>
            </a:extLst>
          </p:cNvPr>
          <p:cNvSpPr>
            <a:spLocks noGrp="1"/>
          </p:cNvSpPr>
          <p:nvPr>
            <p:ph type="sldNum" sz="quarter" idx="12"/>
          </p:nvPr>
        </p:nvSpPr>
        <p:spPr/>
        <p:txBody>
          <a:bodyPr/>
          <a:lstStyle/>
          <a:p>
            <a:fld id="{4F438B01-0B6B-0847-89A8-A0EED4D5A576}" type="slidenum">
              <a:rPr lang="en-US" smtClean="0"/>
              <a:t>‹#›</a:t>
            </a:fld>
            <a:endParaRPr lang="en-US"/>
          </a:p>
        </p:txBody>
      </p:sp>
    </p:spTree>
    <p:extLst>
      <p:ext uri="{BB962C8B-B14F-4D97-AF65-F5344CB8AC3E}">
        <p14:creationId xmlns:p14="http://schemas.microsoft.com/office/powerpoint/2010/main" val="522212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1A6AD2-8679-DD4C-8E2C-2C9926C01C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6AE768-CAEA-4147-AACF-A3F7F2527D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684C49-8070-3C43-A75D-100B88B106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C3B55-D638-5E4D-BEF8-DBA415986552}" type="datetimeFigureOut">
              <a:rPr lang="en-US" smtClean="0"/>
              <a:t>6/7/21</a:t>
            </a:fld>
            <a:endParaRPr lang="en-US"/>
          </a:p>
        </p:txBody>
      </p:sp>
      <p:sp>
        <p:nvSpPr>
          <p:cNvPr id="5" name="Footer Placeholder 4">
            <a:extLst>
              <a:ext uri="{FF2B5EF4-FFF2-40B4-BE49-F238E27FC236}">
                <a16:creationId xmlns:a16="http://schemas.microsoft.com/office/drawing/2014/main" id="{BEE55437-BD85-6B4E-8748-1D1618AB52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4A0403-E63A-6A4E-8DB6-EBA8757275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38B01-0B6B-0847-89A8-A0EED4D5A576}" type="slidenum">
              <a:rPr lang="en-US" smtClean="0"/>
              <a:t>‹#›</a:t>
            </a:fld>
            <a:endParaRPr lang="en-US"/>
          </a:p>
        </p:txBody>
      </p:sp>
    </p:spTree>
    <p:extLst>
      <p:ext uri="{BB962C8B-B14F-4D97-AF65-F5344CB8AC3E}">
        <p14:creationId xmlns:p14="http://schemas.microsoft.com/office/powerpoint/2010/main" val="1884053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5.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screen">
            <a:extLst>
              <a:ext uri="{28A0092B-C50C-407E-A947-70E740481C1C}">
                <a14:useLocalDpi xmlns:a14="http://schemas.microsoft.com/office/drawing/2010/main"/>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205737" y="2213461"/>
            <a:ext cx="9544050" cy="1549070"/>
          </a:xfrm>
          <a:prstGeom prst="rect">
            <a:avLst/>
          </a:prstGeom>
          <a:noFill/>
          <a:ln w="9525">
            <a:noFill/>
            <a:miter lim="800000"/>
            <a:headEnd/>
            <a:tailEnd/>
          </a:ln>
        </p:spPr>
        <p:txBody>
          <a:bodyPr rot="0" vert="horz" wrap="square" lIns="91440" tIns="45720" rIns="91440" bIns="45720" anchor="t" anchorCtr="0">
            <a:noAutofit/>
          </a:bodyPr>
          <a:lstStyle/>
          <a:p>
            <a:r>
              <a:rPr lang="en-US" sz="45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Hofstede’s Six Cultural Dimensions</a:t>
            </a:r>
          </a:p>
        </p:txBody>
      </p:sp>
      <p:sp>
        <p:nvSpPr>
          <p:cNvPr id="3" name="TextBox 2"/>
          <p:cNvSpPr txBox="1"/>
          <p:nvPr/>
        </p:nvSpPr>
        <p:spPr>
          <a:xfrm>
            <a:off x="256540" y="5976654"/>
            <a:ext cx="7529718" cy="276999"/>
          </a:xfrm>
          <a:prstGeom prst="rect">
            <a:avLst/>
          </a:prstGeom>
          <a:noFill/>
        </p:spPr>
        <p:txBody>
          <a:bodyPr wrap="square" rtlCol="0">
            <a:spAutoFit/>
          </a:bodyPr>
          <a:lstStyle/>
          <a:p>
            <a:r>
              <a:rPr lang="en-US" sz="1200" dirty="0">
                <a:solidFill>
                  <a:schemeClr val="bg1"/>
                </a:solidFill>
                <a:latin typeface="Acumin Pro" panose="020B0504020202020204" pitchFamily="34" charset="77"/>
              </a:rPr>
              <a:t>Based on Geert Hofstede’s dimensions of national culture: https://</a:t>
            </a:r>
            <a:r>
              <a:rPr lang="en-US" sz="1200" dirty="0" err="1">
                <a:solidFill>
                  <a:schemeClr val="bg1"/>
                </a:solidFill>
                <a:latin typeface="Acumin Pro" panose="020B0504020202020204" pitchFamily="34" charset="77"/>
              </a:rPr>
              <a:t>hi.hofstede-insights.com</a:t>
            </a:r>
            <a:r>
              <a:rPr lang="en-US" sz="1200" dirty="0">
                <a:solidFill>
                  <a:schemeClr val="bg1"/>
                </a:solidFill>
                <a:latin typeface="Acumin Pro" panose="020B0504020202020204" pitchFamily="34" charset="77"/>
              </a:rPr>
              <a:t>/national-culture </a:t>
            </a: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18312" y="147556"/>
              <a:ext cx="7633685" cy="707596"/>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Hofstede’s Six Cultural Dimensions</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29190" y="5257800"/>
            <a:ext cx="2032000" cy="1600200"/>
          </a:xfrm>
          <a:prstGeom prst="rect">
            <a:avLst/>
          </a:prstGeom>
        </p:spPr>
      </p:pic>
      <p:sp>
        <p:nvSpPr>
          <p:cNvPr id="12" name="Content Placeholder 1">
            <a:extLst>
              <a:ext uri="{FF2B5EF4-FFF2-40B4-BE49-F238E27FC236}">
                <a16:creationId xmlns:a16="http://schemas.microsoft.com/office/drawing/2014/main" id="{EAC2DE35-1D29-EF43-ACDC-DBCFC7F24EBB}"/>
              </a:ext>
            </a:extLst>
          </p:cNvPr>
          <p:cNvSpPr>
            <a:spLocks noGrp="1"/>
          </p:cNvSpPr>
          <p:nvPr>
            <p:ph idx="1"/>
          </p:nvPr>
        </p:nvSpPr>
        <p:spPr>
          <a:xfrm>
            <a:off x="588467" y="1365904"/>
            <a:ext cx="9707928" cy="3105888"/>
          </a:xfrm>
        </p:spPr>
        <p:txBody>
          <a:bodyPr>
            <a:normAutofit/>
          </a:bodyPr>
          <a:lstStyle/>
          <a:p>
            <a:pPr marL="0" indent="0">
              <a:buNone/>
            </a:pPr>
            <a:r>
              <a:rPr lang="en-US" sz="2200" dirty="0">
                <a:solidFill>
                  <a:srgbClr val="495455"/>
                </a:solidFill>
                <a:latin typeface="Acumin Pro" panose="020B0504020202020204" pitchFamily="34" charset="77"/>
              </a:rPr>
              <a:t>As we go through the continua on each slide, take some time to consider where you might fall o. Consider your cultural values and behaviors related to the society in which you live, or in which you grew up. You can choose to think of society on a national, regional, or local level. </a:t>
            </a:r>
          </a:p>
          <a:p>
            <a:pPr marL="0" indent="0">
              <a:buNone/>
            </a:pPr>
            <a:endParaRPr lang="en-US" sz="2200" dirty="0">
              <a:solidFill>
                <a:srgbClr val="495455"/>
              </a:solidFill>
              <a:latin typeface="Acumin Pro" panose="020B0504020202020204" pitchFamily="34" charset="77"/>
            </a:endParaRPr>
          </a:p>
          <a:p>
            <a:pPr marL="0" indent="0">
              <a:buNone/>
            </a:pPr>
            <a:r>
              <a:rPr lang="en-US" sz="2200" dirty="0">
                <a:solidFill>
                  <a:srgbClr val="495455"/>
                </a:solidFill>
                <a:latin typeface="Acumin Pro" panose="020B0504020202020204" pitchFamily="34" charset="77"/>
              </a:rPr>
              <a:t>Note: Where you fall on the continua is not necessarily static. You may fall at different points depending on the context and situation. For example, you might prefer consensus in your personal life, but your work environment might be more competitive. </a:t>
            </a:r>
          </a:p>
        </p:txBody>
      </p:sp>
    </p:spTree>
    <p:extLst>
      <p:ext uri="{BB962C8B-B14F-4D97-AF65-F5344CB8AC3E}">
        <p14:creationId xmlns:p14="http://schemas.microsoft.com/office/powerpoint/2010/main" val="2547196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18312" y="147556"/>
              <a:ext cx="7633685" cy="62678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Power Distance</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29190" y="5257800"/>
            <a:ext cx="2032000" cy="1600200"/>
          </a:xfrm>
          <a:prstGeom prst="rect">
            <a:avLst/>
          </a:prstGeom>
        </p:spPr>
      </p:pic>
      <p:sp>
        <p:nvSpPr>
          <p:cNvPr id="12" name="Content Placeholder 1">
            <a:extLst>
              <a:ext uri="{FF2B5EF4-FFF2-40B4-BE49-F238E27FC236}">
                <a16:creationId xmlns:a16="http://schemas.microsoft.com/office/drawing/2014/main" id="{EAC2DE35-1D29-EF43-ACDC-DBCFC7F24EBB}"/>
              </a:ext>
            </a:extLst>
          </p:cNvPr>
          <p:cNvSpPr>
            <a:spLocks noGrp="1"/>
          </p:cNvSpPr>
          <p:nvPr>
            <p:ph idx="1"/>
          </p:nvPr>
        </p:nvSpPr>
        <p:spPr>
          <a:xfrm>
            <a:off x="692299" y="1562268"/>
            <a:ext cx="8248650" cy="887506"/>
          </a:xfrm>
        </p:spPr>
        <p:txBody>
          <a:bodyPr>
            <a:normAutofit/>
          </a:bodyPr>
          <a:lstStyle/>
          <a:p>
            <a:pPr marL="0" indent="0" algn="ctr">
              <a:buNone/>
            </a:pPr>
            <a:r>
              <a:rPr lang="en-US" dirty="0">
                <a:solidFill>
                  <a:srgbClr val="495455"/>
                </a:solidFill>
                <a:latin typeface="Acumin Pro" panose="020B0504020202020204" pitchFamily="34" charset="77"/>
              </a:rPr>
              <a:t>The fundamental issue here is how society handles inequalities among people.</a:t>
            </a:r>
          </a:p>
        </p:txBody>
      </p:sp>
      <p:sp>
        <p:nvSpPr>
          <p:cNvPr id="15" name="Left-Right Arrow 14">
            <a:extLst>
              <a:ext uri="{FF2B5EF4-FFF2-40B4-BE49-F238E27FC236}">
                <a16:creationId xmlns:a16="http://schemas.microsoft.com/office/drawing/2014/main" id="{DB26DE3E-FB8E-7449-A3A8-973BBD36FAA4}"/>
              </a:ext>
            </a:extLst>
          </p:cNvPr>
          <p:cNvSpPr/>
          <p:nvPr/>
        </p:nvSpPr>
        <p:spPr>
          <a:xfrm>
            <a:off x="130810" y="5411448"/>
            <a:ext cx="9898381" cy="1184223"/>
          </a:xfrm>
          <a:prstGeom prst="lef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45F407A-850A-014D-A6A8-3BD7E1037D79}"/>
              </a:ext>
            </a:extLst>
          </p:cNvPr>
          <p:cNvSpPr txBox="1"/>
          <p:nvPr/>
        </p:nvSpPr>
        <p:spPr>
          <a:xfrm>
            <a:off x="639216" y="5775331"/>
            <a:ext cx="3352200" cy="461665"/>
          </a:xfrm>
          <a:prstGeom prst="rect">
            <a:avLst/>
          </a:prstGeom>
          <a:noFill/>
        </p:spPr>
        <p:txBody>
          <a:bodyPr wrap="none" rtlCol="0">
            <a:spAutoFit/>
          </a:bodyPr>
          <a:lstStyle/>
          <a:p>
            <a:r>
              <a:rPr lang="en-US" sz="2400" b="1" dirty="0">
                <a:latin typeface="Acumin Pro" panose="020B0504020202020204" pitchFamily="34" charset="77"/>
              </a:rPr>
              <a:t>Large Power Distance</a:t>
            </a:r>
          </a:p>
        </p:txBody>
      </p:sp>
      <p:sp>
        <p:nvSpPr>
          <p:cNvPr id="17" name="TextBox 16">
            <a:extLst>
              <a:ext uri="{FF2B5EF4-FFF2-40B4-BE49-F238E27FC236}">
                <a16:creationId xmlns:a16="http://schemas.microsoft.com/office/drawing/2014/main" id="{72998A9A-C79C-8449-B686-6C54C8599A98}"/>
              </a:ext>
            </a:extLst>
          </p:cNvPr>
          <p:cNvSpPr txBox="1"/>
          <p:nvPr/>
        </p:nvSpPr>
        <p:spPr>
          <a:xfrm>
            <a:off x="6209993" y="5775331"/>
            <a:ext cx="3323347" cy="461665"/>
          </a:xfrm>
          <a:prstGeom prst="rect">
            <a:avLst/>
          </a:prstGeom>
          <a:noFill/>
        </p:spPr>
        <p:txBody>
          <a:bodyPr wrap="none" rtlCol="0">
            <a:spAutoFit/>
          </a:bodyPr>
          <a:lstStyle/>
          <a:p>
            <a:pPr algn="r"/>
            <a:r>
              <a:rPr lang="en-US" sz="2400" b="1" dirty="0">
                <a:latin typeface="Acumin Pro" panose="020B0504020202020204" pitchFamily="34" charset="77"/>
              </a:rPr>
              <a:t>Small Power Distance</a:t>
            </a:r>
          </a:p>
        </p:txBody>
      </p:sp>
      <p:grpSp>
        <p:nvGrpSpPr>
          <p:cNvPr id="2" name="Group 1">
            <a:extLst>
              <a:ext uri="{FF2B5EF4-FFF2-40B4-BE49-F238E27FC236}">
                <a16:creationId xmlns:a16="http://schemas.microsoft.com/office/drawing/2014/main" id="{F048546C-6BC6-B34C-A269-71A2E8B61DAD}"/>
              </a:ext>
            </a:extLst>
          </p:cNvPr>
          <p:cNvGrpSpPr/>
          <p:nvPr/>
        </p:nvGrpSpPr>
        <p:grpSpPr>
          <a:xfrm>
            <a:off x="267150" y="2514518"/>
            <a:ext cx="3414443" cy="3025536"/>
            <a:chOff x="267150" y="2514518"/>
            <a:chExt cx="3414443" cy="3025536"/>
          </a:xfrm>
        </p:grpSpPr>
        <p:pic>
          <p:nvPicPr>
            <p:cNvPr id="9" name="Graphic 8" descr="Management with solid fill">
              <a:extLst>
                <a:ext uri="{FF2B5EF4-FFF2-40B4-BE49-F238E27FC236}">
                  <a16:creationId xmlns:a16="http://schemas.microsoft.com/office/drawing/2014/main" id="{CE08AD5F-9338-BC42-94DC-6E49CD10723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48052" y="2514518"/>
              <a:ext cx="2852641" cy="2852641"/>
            </a:xfrm>
            <a:prstGeom prst="rect">
              <a:avLst/>
            </a:prstGeom>
          </p:spPr>
        </p:pic>
        <p:sp>
          <p:nvSpPr>
            <p:cNvPr id="14" name="Content Placeholder 1">
              <a:extLst>
                <a:ext uri="{FF2B5EF4-FFF2-40B4-BE49-F238E27FC236}">
                  <a16:creationId xmlns:a16="http://schemas.microsoft.com/office/drawing/2014/main" id="{D383E7B8-D3A3-C04F-B00C-3F0B4C28DB43}"/>
                </a:ext>
              </a:extLst>
            </p:cNvPr>
            <p:cNvSpPr txBox="1">
              <a:spLocks/>
            </p:cNvSpPr>
            <p:nvPr/>
          </p:nvSpPr>
          <p:spPr>
            <a:xfrm>
              <a:off x="267150" y="5149117"/>
              <a:ext cx="3414443" cy="3909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More comfortable with hierarchy.</a:t>
              </a:r>
            </a:p>
          </p:txBody>
        </p:sp>
      </p:grpSp>
      <p:grpSp>
        <p:nvGrpSpPr>
          <p:cNvPr id="3" name="Group 2">
            <a:extLst>
              <a:ext uri="{FF2B5EF4-FFF2-40B4-BE49-F238E27FC236}">
                <a16:creationId xmlns:a16="http://schemas.microsoft.com/office/drawing/2014/main" id="{4B9D44CE-E44B-B148-BDAE-9C0ABF37366F}"/>
              </a:ext>
            </a:extLst>
          </p:cNvPr>
          <p:cNvGrpSpPr/>
          <p:nvPr/>
        </p:nvGrpSpPr>
        <p:grpSpPr>
          <a:xfrm>
            <a:off x="6410638" y="3049844"/>
            <a:ext cx="3414443" cy="2580891"/>
            <a:chOff x="6410638" y="3049844"/>
            <a:chExt cx="3414443" cy="2580891"/>
          </a:xfrm>
        </p:grpSpPr>
        <p:pic>
          <p:nvPicPr>
            <p:cNvPr id="18" name="Graphic 17" descr="Group with solid fill">
              <a:extLst>
                <a:ext uri="{FF2B5EF4-FFF2-40B4-BE49-F238E27FC236}">
                  <a16:creationId xmlns:a16="http://schemas.microsoft.com/office/drawing/2014/main" id="{7DB2F9B0-F898-184E-AAE6-0B48E37FA613}"/>
                </a:ext>
              </a:extLst>
            </p:cNvPr>
            <p:cNvPicPr>
              <a:picLocks noChangeAspect="1"/>
            </p:cNvPicPr>
            <p:nvPr/>
          </p:nvPicPr>
          <p:blipFill rotWithShape="1">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rcRect t="8945" b="12689"/>
            <a:stretch/>
          </p:blipFill>
          <p:spPr>
            <a:xfrm>
              <a:off x="6691540" y="3049844"/>
              <a:ext cx="2852641" cy="2235490"/>
            </a:xfrm>
            <a:prstGeom prst="rect">
              <a:avLst/>
            </a:prstGeom>
          </p:spPr>
        </p:pic>
        <p:sp>
          <p:nvSpPr>
            <p:cNvPr id="19" name="Content Placeholder 1">
              <a:extLst>
                <a:ext uri="{FF2B5EF4-FFF2-40B4-BE49-F238E27FC236}">
                  <a16:creationId xmlns:a16="http://schemas.microsoft.com/office/drawing/2014/main" id="{7990D74F-F643-674D-A1F5-B89C22C1732D}"/>
                </a:ext>
              </a:extLst>
            </p:cNvPr>
            <p:cNvSpPr txBox="1">
              <a:spLocks/>
            </p:cNvSpPr>
            <p:nvPr/>
          </p:nvSpPr>
          <p:spPr>
            <a:xfrm>
              <a:off x="6410638" y="5103583"/>
              <a:ext cx="3414443" cy="52715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More comfortable with equal distribution of power.</a:t>
              </a:r>
            </a:p>
          </p:txBody>
        </p:sp>
      </p:grpSp>
    </p:spTree>
    <p:extLst>
      <p:ext uri="{BB962C8B-B14F-4D97-AF65-F5344CB8AC3E}">
        <p14:creationId xmlns:p14="http://schemas.microsoft.com/office/powerpoint/2010/main" val="237199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5" grpId="0" animBg="1"/>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Left-Right Arrow 18">
            <a:extLst>
              <a:ext uri="{FF2B5EF4-FFF2-40B4-BE49-F238E27FC236}">
                <a16:creationId xmlns:a16="http://schemas.microsoft.com/office/drawing/2014/main" id="{2FD14969-E712-2846-AA6A-E2C4F8A0D895}"/>
              </a:ext>
            </a:extLst>
          </p:cNvPr>
          <p:cNvSpPr/>
          <p:nvPr/>
        </p:nvSpPr>
        <p:spPr>
          <a:xfrm>
            <a:off x="130810" y="5411448"/>
            <a:ext cx="9898381" cy="1184223"/>
          </a:xfrm>
          <a:prstGeom prst="lef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18312" y="90289"/>
              <a:ext cx="7633685" cy="705625"/>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Masculinity vs. Femininity</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29190" y="5257800"/>
            <a:ext cx="2032000" cy="1600200"/>
          </a:xfrm>
          <a:prstGeom prst="rect">
            <a:avLst/>
          </a:prstGeom>
        </p:spPr>
      </p:pic>
      <p:sp>
        <p:nvSpPr>
          <p:cNvPr id="12" name="Content Placeholder 1">
            <a:extLst>
              <a:ext uri="{FF2B5EF4-FFF2-40B4-BE49-F238E27FC236}">
                <a16:creationId xmlns:a16="http://schemas.microsoft.com/office/drawing/2014/main" id="{EAC2DE35-1D29-EF43-ACDC-DBCFC7F24EBB}"/>
              </a:ext>
            </a:extLst>
          </p:cNvPr>
          <p:cNvSpPr>
            <a:spLocks noGrp="1"/>
          </p:cNvSpPr>
          <p:nvPr>
            <p:ph idx="1"/>
          </p:nvPr>
        </p:nvSpPr>
        <p:spPr>
          <a:xfrm>
            <a:off x="723225" y="1235274"/>
            <a:ext cx="8248650" cy="887506"/>
          </a:xfrm>
        </p:spPr>
        <p:txBody>
          <a:bodyPr>
            <a:normAutofit/>
          </a:bodyPr>
          <a:lstStyle/>
          <a:p>
            <a:pPr marL="0" indent="0" algn="ctr">
              <a:buNone/>
            </a:pPr>
            <a:r>
              <a:rPr lang="en-US" dirty="0">
                <a:solidFill>
                  <a:srgbClr val="495455"/>
                </a:solidFill>
                <a:latin typeface="Acumin Pro" panose="020B0504020202020204" pitchFamily="34" charset="77"/>
              </a:rPr>
              <a:t>The fundamental issue is whether society is more competitive or more consensus oriented.</a:t>
            </a:r>
          </a:p>
          <a:p>
            <a:endParaRPr lang="en-US" dirty="0">
              <a:solidFill>
                <a:srgbClr val="495455"/>
              </a:solidFill>
            </a:endParaRPr>
          </a:p>
        </p:txBody>
      </p:sp>
      <p:sp>
        <p:nvSpPr>
          <p:cNvPr id="16" name="TextBox 15">
            <a:extLst>
              <a:ext uri="{FF2B5EF4-FFF2-40B4-BE49-F238E27FC236}">
                <a16:creationId xmlns:a16="http://schemas.microsoft.com/office/drawing/2014/main" id="{545F407A-850A-014D-A6A8-3BD7E1037D79}"/>
              </a:ext>
            </a:extLst>
          </p:cNvPr>
          <p:cNvSpPr txBox="1"/>
          <p:nvPr/>
        </p:nvSpPr>
        <p:spPr>
          <a:xfrm>
            <a:off x="759135" y="5761091"/>
            <a:ext cx="3802477" cy="461665"/>
          </a:xfrm>
          <a:prstGeom prst="rect">
            <a:avLst/>
          </a:prstGeom>
          <a:noFill/>
        </p:spPr>
        <p:txBody>
          <a:bodyPr wrap="square" rtlCol="0">
            <a:spAutoFit/>
          </a:bodyPr>
          <a:lstStyle/>
          <a:p>
            <a:r>
              <a:rPr lang="en-US" sz="2400" b="1" dirty="0">
                <a:latin typeface="Acumin Pro" panose="020B0504020202020204" pitchFamily="34" charset="77"/>
              </a:rPr>
              <a:t>“Traditionally” Masculine</a:t>
            </a:r>
          </a:p>
        </p:txBody>
      </p:sp>
      <p:sp>
        <p:nvSpPr>
          <p:cNvPr id="17" name="TextBox 16">
            <a:extLst>
              <a:ext uri="{FF2B5EF4-FFF2-40B4-BE49-F238E27FC236}">
                <a16:creationId xmlns:a16="http://schemas.microsoft.com/office/drawing/2014/main" id="{72998A9A-C79C-8449-B686-6C54C8599A98}"/>
              </a:ext>
            </a:extLst>
          </p:cNvPr>
          <p:cNvSpPr txBox="1"/>
          <p:nvPr/>
        </p:nvSpPr>
        <p:spPr>
          <a:xfrm>
            <a:off x="5586281" y="5761091"/>
            <a:ext cx="3737199" cy="461665"/>
          </a:xfrm>
          <a:prstGeom prst="rect">
            <a:avLst/>
          </a:prstGeom>
          <a:noFill/>
        </p:spPr>
        <p:txBody>
          <a:bodyPr wrap="square" rtlCol="0">
            <a:spAutoFit/>
          </a:bodyPr>
          <a:lstStyle/>
          <a:p>
            <a:pPr algn="r"/>
            <a:r>
              <a:rPr lang="en-US" sz="2400" b="1" dirty="0">
                <a:latin typeface="Acumin Pro" panose="020B0504020202020204" pitchFamily="34" charset="77"/>
              </a:rPr>
              <a:t>“Traditionally” Feminine</a:t>
            </a:r>
          </a:p>
        </p:txBody>
      </p:sp>
      <p:grpSp>
        <p:nvGrpSpPr>
          <p:cNvPr id="2" name="Group 1">
            <a:extLst>
              <a:ext uri="{FF2B5EF4-FFF2-40B4-BE49-F238E27FC236}">
                <a16:creationId xmlns:a16="http://schemas.microsoft.com/office/drawing/2014/main" id="{34771CD9-E26A-5B4B-9F02-22388F5C38D0}"/>
              </a:ext>
            </a:extLst>
          </p:cNvPr>
          <p:cNvGrpSpPr/>
          <p:nvPr/>
        </p:nvGrpSpPr>
        <p:grpSpPr>
          <a:xfrm>
            <a:off x="723225" y="2631451"/>
            <a:ext cx="3921664" cy="3044593"/>
            <a:chOff x="723225" y="2343583"/>
            <a:chExt cx="3921664" cy="3044593"/>
          </a:xfrm>
        </p:grpSpPr>
        <p:pic>
          <p:nvPicPr>
            <p:cNvPr id="3" name="Picture 2" descr="A picture containing person, person&#10;&#10;Description automatically generated">
              <a:extLst>
                <a:ext uri="{FF2B5EF4-FFF2-40B4-BE49-F238E27FC236}">
                  <a16:creationId xmlns:a16="http://schemas.microsoft.com/office/drawing/2014/main" id="{F9BE0E5F-7413-574D-9C91-01A6A4E1CD4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3225" y="2343583"/>
              <a:ext cx="3921664" cy="2614443"/>
            </a:xfrm>
            <a:prstGeom prst="rect">
              <a:avLst/>
            </a:prstGeom>
          </p:spPr>
        </p:pic>
        <p:sp>
          <p:nvSpPr>
            <p:cNvPr id="14" name="Content Placeholder 1">
              <a:extLst>
                <a:ext uri="{FF2B5EF4-FFF2-40B4-BE49-F238E27FC236}">
                  <a16:creationId xmlns:a16="http://schemas.microsoft.com/office/drawing/2014/main" id="{69148AA6-FBC4-0946-AA4C-EC7ABEF45E26}"/>
                </a:ext>
              </a:extLst>
            </p:cNvPr>
            <p:cNvSpPr txBox="1">
              <a:spLocks/>
            </p:cNvSpPr>
            <p:nvPr/>
          </p:nvSpPr>
          <p:spPr>
            <a:xfrm>
              <a:off x="1007807" y="5039381"/>
              <a:ext cx="3414443" cy="3487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Competition is valued.</a:t>
              </a:r>
            </a:p>
          </p:txBody>
        </p:sp>
      </p:grpSp>
      <p:grpSp>
        <p:nvGrpSpPr>
          <p:cNvPr id="9" name="Group 8">
            <a:extLst>
              <a:ext uri="{FF2B5EF4-FFF2-40B4-BE49-F238E27FC236}">
                <a16:creationId xmlns:a16="http://schemas.microsoft.com/office/drawing/2014/main" id="{0E544BB5-88AD-8E43-8A57-EE70FE48C3CA}"/>
              </a:ext>
            </a:extLst>
          </p:cNvPr>
          <p:cNvGrpSpPr/>
          <p:nvPr/>
        </p:nvGrpSpPr>
        <p:grpSpPr>
          <a:xfrm>
            <a:off x="5586281" y="2626421"/>
            <a:ext cx="3921664" cy="3041170"/>
            <a:chOff x="5586281" y="2338558"/>
            <a:chExt cx="3921664" cy="3041170"/>
          </a:xfrm>
        </p:grpSpPr>
        <p:pic>
          <p:nvPicPr>
            <p:cNvPr id="11" name="Picture 10" descr="A picture containing text, person, table, indoor&#10;&#10;Description automatically generated">
              <a:extLst>
                <a:ext uri="{FF2B5EF4-FFF2-40B4-BE49-F238E27FC236}">
                  <a16:creationId xmlns:a16="http://schemas.microsoft.com/office/drawing/2014/main" id="{916BC65B-7F88-E641-AC9B-9B30E1F6F8C5}"/>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586281" y="2338558"/>
              <a:ext cx="3921664" cy="2614443"/>
            </a:xfrm>
            <a:prstGeom prst="rect">
              <a:avLst/>
            </a:prstGeom>
          </p:spPr>
        </p:pic>
        <p:sp>
          <p:nvSpPr>
            <p:cNvPr id="15" name="Content Placeholder 1">
              <a:extLst>
                <a:ext uri="{FF2B5EF4-FFF2-40B4-BE49-F238E27FC236}">
                  <a16:creationId xmlns:a16="http://schemas.microsoft.com/office/drawing/2014/main" id="{C07D46FC-A692-0B40-8563-5E31EF1E8A45}"/>
                </a:ext>
              </a:extLst>
            </p:cNvPr>
            <p:cNvSpPr txBox="1">
              <a:spLocks/>
            </p:cNvSpPr>
            <p:nvPr/>
          </p:nvSpPr>
          <p:spPr>
            <a:xfrm>
              <a:off x="5747658" y="5030933"/>
              <a:ext cx="3414443" cy="3487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Consensus is valued.</a:t>
              </a:r>
            </a:p>
          </p:txBody>
        </p:sp>
      </p:grpSp>
    </p:spTree>
    <p:extLst>
      <p:ext uri="{BB962C8B-B14F-4D97-AF65-F5344CB8AC3E}">
        <p14:creationId xmlns:p14="http://schemas.microsoft.com/office/powerpoint/2010/main" val="55995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2" grpId="0" build="p"/>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Left-Right Arrow 18">
            <a:extLst>
              <a:ext uri="{FF2B5EF4-FFF2-40B4-BE49-F238E27FC236}">
                <a16:creationId xmlns:a16="http://schemas.microsoft.com/office/drawing/2014/main" id="{59D80C43-9F58-7E40-B4EE-CBC6E3EA8FB5}"/>
              </a:ext>
            </a:extLst>
          </p:cNvPr>
          <p:cNvSpPr/>
          <p:nvPr/>
        </p:nvSpPr>
        <p:spPr>
          <a:xfrm>
            <a:off x="130810" y="5411448"/>
            <a:ext cx="9898381" cy="1184223"/>
          </a:xfrm>
          <a:prstGeom prst="lef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18312" y="90289"/>
              <a:ext cx="7633685" cy="783795"/>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Uncertainty avoidance</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29190" y="5257800"/>
            <a:ext cx="2032000" cy="1600200"/>
          </a:xfrm>
          <a:prstGeom prst="rect">
            <a:avLst/>
          </a:prstGeom>
        </p:spPr>
      </p:pic>
      <p:sp>
        <p:nvSpPr>
          <p:cNvPr id="12" name="Content Placeholder 1">
            <a:extLst>
              <a:ext uri="{FF2B5EF4-FFF2-40B4-BE49-F238E27FC236}">
                <a16:creationId xmlns:a16="http://schemas.microsoft.com/office/drawing/2014/main" id="{EAC2DE35-1D29-EF43-ACDC-DBCFC7F24EBB}"/>
              </a:ext>
            </a:extLst>
          </p:cNvPr>
          <p:cNvSpPr>
            <a:spLocks noGrp="1"/>
          </p:cNvSpPr>
          <p:nvPr>
            <p:ph idx="1"/>
          </p:nvPr>
        </p:nvSpPr>
        <p:spPr>
          <a:xfrm>
            <a:off x="313266" y="1125771"/>
            <a:ext cx="11565467" cy="913990"/>
          </a:xfrm>
        </p:spPr>
        <p:txBody>
          <a:bodyPr>
            <a:normAutofit fontScale="92500"/>
          </a:bodyPr>
          <a:lstStyle/>
          <a:p>
            <a:pPr marL="0" indent="0" algn="ctr">
              <a:buNone/>
            </a:pPr>
            <a:r>
              <a:rPr lang="en-US" dirty="0">
                <a:solidFill>
                  <a:srgbClr val="495455"/>
                </a:solidFill>
                <a:latin typeface="Acumin Pro" panose="020B0504020202020204" pitchFamily="34" charset="77"/>
              </a:rPr>
              <a:t>The fundamental issue here is how a society deals with the fact that the future can never be known: should we try to control the future or just let it happen?</a:t>
            </a:r>
          </a:p>
          <a:p>
            <a:endParaRPr lang="en-US" dirty="0">
              <a:solidFill>
                <a:srgbClr val="495455"/>
              </a:solidFill>
            </a:endParaRPr>
          </a:p>
        </p:txBody>
      </p:sp>
      <p:sp>
        <p:nvSpPr>
          <p:cNvPr id="16" name="TextBox 15">
            <a:extLst>
              <a:ext uri="{FF2B5EF4-FFF2-40B4-BE49-F238E27FC236}">
                <a16:creationId xmlns:a16="http://schemas.microsoft.com/office/drawing/2014/main" id="{545F407A-850A-014D-A6A8-3BD7E1037D79}"/>
              </a:ext>
            </a:extLst>
          </p:cNvPr>
          <p:cNvSpPr txBox="1"/>
          <p:nvPr/>
        </p:nvSpPr>
        <p:spPr>
          <a:xfrm>
            <a:off x="759136" y="5776081"/>
            <a:ext cx="1159292" cy="461665"/>
          </a:xfrm>
          <a:prstGeom prst="rect">
            <a:avLst/>
          </a:prstGeom>
          <a:noFill/>
        </p:spPr>
        <p:txBody>
          <a:bodyPr wrap="none" rtlCol="0">
            <a:spAutoFit/>
          </a:bodyPr>
          <a:lstStyle/>
          <a:p>
            <a:r>
              <a:rPr lang="en-US" sz="2400" b="1" dirty="0">
                <a:latin typeface="Acumin Pro" panose="020B0504020202020204" pitchFamily="34" charset="77"/>
              </a:rPr>
              <a:t>Strong</a:t>
            </a:r>
          </a:p>
        </p:txBody>
      </p:sp>
      <p:sp>
        <p:nvSpPr>
          <p:cNvPr id="17" name="TextBox 16">
            <a:extLst>
              <a:ext uri="{FF2B5EF4-FFF2-40B4-BE49-F238E27FC236}">
                <a16:creationId xmlns:a16="http://schemas.microsoft.com/office/drawing/2014/main" id="{72998A9A-C79C-8449-B686-6C54C8599A98}"/>
              </a:ext>
            </a:extLst>
          </p:cNvPr>
          <p:cNvSpPr txBox="1"/>
          <p:nvPr/>
        </p:nvSpPr>
        <p:spPr>
          <a:xfrm>
            <a:off x="8330901" y="5761091"/>
            <a:ext cx="992579" cy="461665"/>
          </a:xfrm>
          <a:prstGeom prst="rect">
            <a:avLst/>
          </a:prstGeom>
          <a:noFill/>
        </p:spPr>
        <p:txBody>
          <a:bodyPr wrap="none" rtlCol="0">
            <a:spAutoFit/>
          </a:bodyPr>
          <a:lstStyle/>
          <a:p>
            <a:pPr algn="r"/>
            <a:r>
              <a:rPr lang="en-US" sz="2400" b="1" dirty="0">
                <a:latin typeface="Acumin Pro" panose="020B0504020202020204" pitchFamily="34" charset="77"/>
              </a:rPr>
              <a:t>Weak</a:t>
            </a:r>
          </a:p>
        </p:txBody>
      </p:sp>
      <p:grpSp>
        <p:nvGrpSpPr>
          <p:cNvPr id="2" name="Group 1">
            <a:extLst>
              <a:ext uri="{FF2B5EF4-FFF2-40B4-BE49-F238E27FC236}">
                <a16:creationId xmlns:a16="http://schemas.microsoft.com/office/drawing/2014/main" id="{D83AE2B6-9F3B-4D4E-B836-03AD478AADE7}"/>
              </a:ext>
            </a:extLst>
          </p:cNvPr>
          <p:cNvGrpSpPr/>
          <p:nvPr/>
        </p:nvGrpSpPr>
        <p:grpSpPr>
          <a:xfrm>
            <a:off x="596682" y="2411772"/>
            <a:ext cx="4326668" cy="3298135"/>
            <a:chOff x="596682" y="2090041"/>
            <a:chExt cx="4326668" cy="3298135"/>
          </a:xfrm>
        </p:grpSpPr>
        <p:pic>
          <p:nvPicPr>
            <p:cNvPr id="3" name="Picture 2" descr="A picture containing text, graffiti&#10;&#10;Description automatically generated">
              <a:extLst>
                <a:ext uri="{FF2B5EF4-FFF2-40B4-BE49-F238E27FC236}">
                  <a16:creationId xmlns:a16="http://schemas.microsoft.com/office/drawing/2014/main" id="{90738D0D-1970-E546-9608-09EC849ABF5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96682" y="2090041"/>
              <a:ext cx="4326668" cy="2884445"/>
            </a:xfrm>
            <a:prstGeom prst="rect">
              <a:avLst/>
            </a:prstGeom>
          </p:spPr>
        </p:pic>
        <p:sp>
          <p:nvSpPr>
            <p:cNvPr id="14" name="Content Placeholder 1">
              <a:extLst>
                <a:ext uri="{FF2B5EF4-FFF2-40B4-BE49-F238E27FC236}">
                  <a16:creationId xmlns:a16="http://schemas.microsoft.com/office/drawing/2014/main" id="{82885867-B2C0-DF4A-8C5D-C07EDADB733E}"/>
                </a:ext>
              </a:extLst>
            </p:cNvPr>
            <p:cNvSpPr txBox="1">
              <a:spLocks/>
            </p:cNvSpPr>
            <p:nvPr/>
          </p:nvSpPr>
          <p:spPr>
            <a:xfrm>
              <a:off x="1007807" y="5039381"/>
              <a:ext cx="3414443" cy="3487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Uncomfortable with ambiguity.</a:t>
              </a:r>
            </a:p>
          </p:txBody>
        </p:sp>
      </p:grpSp>
      <p:grpSp>
        <p:nvGrpSpPr>
          <p:cNvPr id="9" name="Group 8">
            <a:extLst>
              <a:ext uri="{FF2B5EF4-FFF2-40B4-BE49-F238E27FC236}">
                <a16:creationId xmlns:a16="http://schemas.microsoft.com/office/drawing/2014/main" id="{12E449E7-B4B2-4B46-8CFD-2CFC7B8BB746}"/>
              </a:ext>
            </a:extLst>
          </p:cNvPr>
          <p:cNvGrpSpPr/>
          <p:nvPr/>
        </p:nvGrpSpPr>
        <p:grpSpPr>
          <a:xfrm>
            <a:off x="5920395" y="2323367"/>
            <a:ext cx="3698714" cy="3347567"/>
            <a:chOff x="6095999" y="2065893"/>
            <a:chExt cx="3698714" cy="3347567"/>
          </a:xfrm>
        </p:grpSpPr>
        <p:pic>
          <p:nvPicPr>
            <p:cNvPr id="11" name="Picture 10" descr="A person jumping off a cliff&#10;&#10;Description automatically generated with medium confidence">
              <a:extLst>
                <a:ext uri="{FF2B5EF4-FFF2-40B4-BE49-F238E27FC236}">
                  <a16:creationId xmlns:a16="http://schemas.microsoft.com/office/drawing/2014/main" id="{4C192C04-F991-3244-A7D9-02CC56027C1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095999" y="2065893"/>
              <a:ext cx="3698714" cy="2921841"/>
            </a:xfrm>
            <a:prstGeom prst="rect">
              <a:avLst/>
            </a:prstGeom>
          </p:spPr>
        </p:pic>
        <p:sp>
          <p:nvSpPr>
            <p:cNvPr id="15" name="Content Placeholder 1">
              <a:extLst>
                <a:ext uri="{FF2B5EF4-FFF2-40B4-BE49-F238E27FC236}">
                  <a16:creationId xmlns:a16="http://schemas.microsoft.com/office/drawing/2014/main" id="{9A36DF8E-569B-DE46-9B76-71C67F2F3C7F}"/>
                </a:ext>
              </a:extLst>
            </p:cNvPr>
            <p:cNvSpPr txBox="1">
              <a:spLocks/>
            </p:cNvSpPr>
            <p:nvPr/>
          </p:nvSpPr>
          <p:spPr>
            <a:xfrm>
              <a:off x="6232451" y="5064665"/>
              <a:ext cx="3414443" cy="3487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Ambiguity is welcomed.</a:t>
              </a:r>
            </a:p>
          </p:txBody>
        </p:sp>
      </p:grpSp>
    </p:spTree>
    <p:extLst>
      <p:ext uri="{BB962C8B-B14F-4D97-AF65-F5344CB8AC3E}">
        <p14:creationId xmlns:p14="http://schemas.microsoft.com/office/powerpoint/2010/main" val="283319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2" grpId="0" build="p"/>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Left-Right Arrow 70">
            <a:extLst>
              <a:ext uri="{FF2B5EF4-FFF2-40B4-BE49-F238E27FC236}">
                <a16:creationId xmlns:a16="http://schemas.microsoft.com/office/drawing/2014/main" id="{612FE796-42A3-3840-9FA5-23284C5E82DC}"/>
              </a:ext>
            </a:extLst>
          </p:cNvPr>
          <p:cNvSpPr/>
          <p:nvPr/>
        </p:nvSpPr>
        <p:spPr>
          <a:xfrm>
            <a:off x="130810" y="5411448"/>
            <a:ext cx="9898381" cy="1184223"/>
          </a:xfrm>
          <a:prstGeom prst="lef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18312" y="147556"/>
              <a:ext cx="7633685" cy="760161"/>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Individualism vs. Collectivism</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29190" y="5257800"/>
            <a:ext cx="2032000" cy="1600200"/>
          </a:xfrm>
          <a:prstGeom prst="rect">
            <a:avLst/>
          </a:prstGeom>
        </p:spPr>
      </p:pic>
      <p:sp>
        <p:nvSpPr>
          <p:cNvPr id="12" name="Content Placeholder 1">
            <a:extLst>
              <a:ext uri="{FF2B5EF4-FFF2-40B4-BE49-F238E27FC236}">
                <a16:creationId xmlns:a16="http://schemas.microsoft.com/office/drawing/2014/main" id="{EAC2DE35-1D29-EF43-ACDC-DBCFC7F24EBB}"/>
              </a:ext>
            </a:extLst>
          </p:cNvPr>
          <p:cNvSpPr>
            <a:spLocks noGrp="1"/>
          </p:cNvSpPr>
          <p:nvPr>
            <p:ph idx="1"/>
          </p:nvPr>
        </p:nvSpPr>
        <p:spPr>
          <a:xfrm>
            <a:off x="692299" y="1562268"/>
            <a:ext cx="8248650" cy="887506"/>
          </a:xfrm>
        </p:spPr>
        <p:txBody>
          <a:bodyPr>
            <a:normAutofit/>
          </a:bodyPr>
          <a:lstStyle/>
          <a:p>
            <a:pPr marL="0" indent="0" algn="ctr">
              <a:buNone/>
            </a:pPr>
            <a:r>
              <a:rPr lang="en-US" dirty="0">
                <a:solidFill>
                  <a:srgbClr val="495455"/>
                </a:solidFill>
                <a:latin typeface="Acumin Pro" panose="020B0504020202020204" pitchFamily="34" charset="77"/>
              </a:rPr>
              <a:t>The fundamental issue is whether people’s self-image is defined in terms of “I” or “we.”</a:t>
            </a:r>
          </a:p>
          <a:p>
            <a:endParaRPr lang="en-US" dirty="0">
              <a:solidFill>
                <a:srgbClr val="495455"/>
              </a:solidFill>
            </a:endParaRPr>
          </a:p>
        </p:txBody>
      </p:sp>
      <p:sp>
        <p:nvSpPr>
          <p:cNvPr id="16" name="TextBox 15">
            <a:extLst>
              <a:ext uri="{FF2B5EF4-FFF2-40B4-BE49-F238E27FC236}">
                <a16:creationId xmlns:a16="http://schemas.microsoft.com/office/drawing/2014/main" id="{545F407A-850A-014D-A6A8-3BD7E1037D79}"/>
              </a:ext>
            </a:extLst>
          </p:cNvPr>
          <p:cNvSpPr txBox="1"/>
          <p:nvPr/>
        </p:nvSpPr>
        <p:spPr>
          <a:xfrm>
            <a:off x="759136" y="5776081"/>
            <a:ext cx="2106667" cy="461665"/>
          </a:xfrm>
          <a:prstGeom prst="rect">
            <a:avLst/>
          </a:prstGeom>
          <a:noFill/>
        </p:spPr>
        <p:txBody>
          <a:bodyPr wrap="none" rtlCol="0">
            <a:spAutoFit/>
          </a:bodyPr>
          <a:lstStyle/>
          <a:p>
            <a:r>
              <a:rPr lang="en-US" sz="2400" b="1" dirty="0">
                <a:latin typeface="Acumin Pro" panose="020B0504020202020204" pitchFamily="34" charset="77"/>
              </a:rPr>
              <a:t>Individualism</a:t>
            </a:r>
          </a:p>
        </p:txBody>
      </p:sp>
      <p:sp>
        <p:nvSpPr>
          <p:cNvPr id="17" name="TextBox 16">
            <a:extLst>
              <a:ext uri="{FF2B5EF4-FFF2-40B4-BE49-F238E27FC236}">
                <a16:creationId xmlns:a16="http://schemas.microsoft.com/office/drawing/2014/main" id="{72998A9A-C79C-8449-B686-6C54C8599A98}"/>
              </a:ext>
            </a:extLst>
          </p:cNvPr>
          <p:cNvSpPr txBox="1"/>
          <p:nvPr/>
        </p:nvSpPr>
        <p:spPr>
          <a:xfrm>
            <a:off x="7372304" y="5791071"/>
            <a:ext cx="1951176" cy="461665"/>
          </a:xfrm>
          <a:prstGeom prst="rect">
            <a:avLst/>
          </a:prstGeom>
          <a:noFill/>
        </p:spPr>
        <p:txBody>
          <a:bodyPr wrap="none" rtlCol="0">
            <a:spAutoFit/>
          </a:bodyPr>
          <a:lstStyle/>
          <a:p>
            <a:pPr algn="r"/>
            <a:r>
              <a:rPr lang="en-US" sz="2400" b="1" dirty="0">
                <a:latin typeface="Acumin Pro" panose="020B0504020202020204" pitchFamily="34" charset="77"/>
              </a:rPr>
              <a:t>Collectivism</a:t>
            </a:r>
          </a:p>
        </p:txBody>
      </p:sp>
      <p:grpSp>
        <p:nvGrpSpPr>
          <p:cNvPr id="2" name="Group 1">
            <a:extLst>
              <a:ext uri="{FF2B5EF4-FFF2-40B4-BE49-F238E27FC236}">
                <a16:creationId xmlns:a16="http://schemas.microsoft.com/office/drawing/2014/main" id="{AFE186BC-F9A2-AD47-AC1E-A61A9B49C32B}"/>
              </a:ext>
            </a:extLst>
          </p:cNvPr>
          <p:cNvGrpSpPr/>
          <p:nvPr/>
        </p:nvGrpSpPr>
        <p:grpSpPr>
          <a:xfrm>
            <a:off x="591585" y="2580043"/>
            <a:ext cx="3899902" cy="3109058"/>
            <a:chOff x="591585" y="2580043"/>
            <a:chExt cx="3899902" cy="3109058"/>
          </a:xfrm>
        </p:grpSpPr>
        <p:grpSp>
          <p:nvGrpSpPr>
            <p:cNvPr id="73" name="Group 72">
              <a:extLst>
                <a:ext uri="{FF2B5EF4-FFF2-40B4-BE49-F238E27FC236}">
                  <a16:creationId xmlns:a16="http://schemas.microsoft.com/office/drawing/2014/main" id="{41F7E7FD-8443-CC42-8CC7-A3B73F6D875F}"/>
                </a:ext>
              </a:extLst>
            </p:cNvPr>
            <p:cNvGrpSpPr/>
            <p:nvPr/>
          </p:nvGrpSpPr>
          <p:grpSpPr>
            <a:xfrm>
              <a:off x="667931" y="2580043"/>
              <a:ext cx="3823556" cy="2473480"/>
              <a:chOff x="459410" y="3138652"/>
              <a:chExt cx="3823556" cy="2473480"/>
            </a:xfrm>
          </p:grpSpPr>
          <p:grpSp>
            <p:nvGrpSpPr>
              <p:cNvPr id="9" name="Group 8">
                <a:extLst>
                  <a:ext uri="{FF2B5EF4-FFF2-40B4-BE49-F238E27FC236}">
                    <a16:creationId xmlns:a16="http://schemas.microsoft.com/office/drawing/2014/main" id="{D08C31FA-48B2-0240-A3D9-835A1DE1A884}"/>
                  </a:ext>
                </a:extLst>
              </p:cNvPr>
              <p:cNvGrpSpPr/>
              <p:nvPr/>
            </p:nvGrpSpPr>
            <p:grpSpPr>
              <a:xfrm>
                <a:off x="459410" y="4283204"/>
                <a:ext cx="1827708" cy="1244282"/>
                <a:chOff x="534868" y="3541114"/>
                <a:chExt cx="1827708" cy="1244282"/>
              </a:xfrm>
            </p:grpSpPr>
            <p:pic>
              <p:nvPicPr>
                <p:cNvPr id="3" name="Graphic 2" descr="Woman with solid fill">
                  <a:extLst>
                    <a:ext uri="{FF2B5EF4-FFF2-40B4-BE49-F238E27FC236}">
                      <a16:creationId xmlns:a16="http://schemas.microsoft.com/office/drawing/2014/main" id="{A76A47A6-0F49-A547-BF83-F2193FCB2A9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3353" y="3558734"/>
                  <a:ext cx="590486" cy="590486"/>
                </a:xfrm>
                <a:prstGeom prst="rect">
                  <a:avLst/>
                </a:prstGeom>
              </p:spPr>
            </p:pic>
            <p:pic>
              <p:nvPicPr>
                <p:cNvPr id="19" name="Graphic 18" descr="Woman with solid fill">
                  <a:extLst>
                    <a:ext uri="{FF2B5EF4-FFF2-40B4-BE49-F238E27FC236}">
                      <a16:creationId xmlns:a16="http://schemas.microsoft.com/office/drawing/2014/main" id="{DD495FB1-1663-A549-A204-898CAB792A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47631" y="3558704"/>
                  <a:ext cx="590486" cy="590486"/>
                </a:xfrm>
                <a:prstGeom prst="rect">
                  <a:avLst/>
                </a:prstGeom>
              </p:spPr>
            </p:pic>
            <p:pic>
              <p:nvPicPr>
                <p:cNvPr id="20" name="Graphic 19" descr="Woman with solid fill">
                  <a:extLst>
                    <a:ext uri="{FF2B5EF4-FFF2-40B4-BE49-F238E27FC236}">
                      <a16:creationId xmlns:a16="http://schemas.microsoft.com/office/drawing/2014/main" id="{F042EC28-26AF-824A-80B9-81171157079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4868" y="4194910"/>
                  <a:ext cx="590486" cy="590486"/>
                </a:xfrm>
                <a:prstGeom prst="rect">
                  <a:avLst/>
                </a:prstGeom>
              </p:spPr>
            </p:pic>
            <p:pic>
              <p:nvPicPr>
                <p:cNvPr id="21" name="Graphic 20" descr="Woman with solid fill">
                  <a:extLst>
                    <a:ext uri="{FF2B5EF4-FFF2-40B4-BE49-F238E27FC236}">
                      <a16:creationId xmlns:a16="http://schemas.microsoft.com/office/drawing/2014/main" id="{AA298F1D-F7A5-DD4A-8F6A-D04AE594BDB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47631" y="4188497"/>
                  <a:ext cx="590486" cy="590486"/>
                </a:xfrm>
                <a:prstGeom prst="rect">
                  <a:avLst/>
                </a:prstGeom>
              </p:spPr>
            </p:pic>
            <p:pic>
              <p:nvPicPr>
                <p:cNvPr id="22" name="Graphic 21" descr="Woman with solid fill">
                  <a:extLst>
                    <a:ext uri="{FF2B5EF4-FFF2-40B4-BE49-F238E27FC236}">
                      <a16:creationId xmlns:a16="http://schemas.microsoft.com/office/drawing/2014/main" id="{51DE2BA7-021E-B946-B4F1-FDE0C811378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77812" y="3541144"/>
                  <a:ext cx="590486" cy="590486"/>
                </a:xfrm>
                <a:prstGeom prst="rect">
                  <a:avLst/>
                </a:prstGeom>
              </p:spPr>
            </p:pic>
            <p:pic>
              <p:nvPicPr>
                <p:cNvPr id="23" name="Graphic 22" descr="Woman with solid fill">
                  <a:extLst>
                    <a:ext uri="{FF2B5EF4-FFF2-40B4-BE49-F238E27FC236}">
                      <a16:creationId xmlns:a16="http://schemas.microsoft.com/office/drawing/2014/main" id="{E373EE68-2C6B-EE48-9F49-1C0AFD59DDF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72090" y="3541114"/>
                  <a:ext cx="590486" cy="590486"/>
                </a:xfrm>
                <a:prstGeom prst="rect">
                  <a:avLst/>
                </a:prstGeom>
              </p:spPr>
            </p:pic>
            <p:pic>
              <p:nvPicPr>
                <p:cNvPr id="24" name="Graphic 23" descr="Woman with solid fill">
                  <a:extLst>
                    <a:ext uri="{FF2B5EF4-FFF2-40B4-BE49-F238E27FC236}">
                      <a16:creationId xmlns:a16="http://schemas.microsoft.com/office/drawing/2014/main" id="{5107FEB6-97AD-6C4E-989F-FDF2256D618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59327" y="4177320"/>
                  <a:ext cx="590486" cy="590486"/>
                </a:xfrm>
                <a:prstGeom prst="rect">
                  <a:avLst/>
                </a:prstGeom>
              </p:spPr>
            </p:pic>
            <p:pic>
              <p:nvPicPr>
                <p:cNvPr id="25" name="Graphic 24" descr="Woman with solid fill">
                  <a:extLst>
                    <a:ext uri="{FF2B5EF4-FFF2-40B4-BE49-F238E27FC236}">
                      <a16:creationId xmlns:a16="http://schemas.microsoft.com/office/drawing/2014/main" id="{5962D966-3741-CE4D-9EAA-6524F376140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72090" y="4170907"/>
                  <a:ext cx="590486" cy="590486"/>
                </a:xfrm>
                <a:prstGeom prst="rect">
                  <a:avLst/>
                </a:prstGeom>
              </p:spPr>
            </p:pic>
          </p:grpSp>
          <p:pic>
            <p:nvPicPr>
              <p:cNvPr id="30" name="Graphic 29" descr="Woman with solid fill">
                <a:extLst>
                  <a:ext uri="{FF2B5EF4-FFF2-40B4-BE49-F238E27FC236}">
                    <a16:creationId xmlns:a16="http://schemas.microsoft.com/office/drawing/2014/main" id="{71323693-0981-4B49-9594-BE990ABE58F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809486" y="3138652"/>
                <a:ext cx="2473480" cy="2473480"/>
              </a:xfrm>
              <a:prstGeom prst="rect">
                <a:avLst/>
              </a:prstGeom>
            </p:spPr>
          </p:pic>
        </p:grpSp>
        <p:sp>
          <p:nvSpPr>
            <p:cNvPr id="34" name="Content Placeholder 1">
              <a:extLst>
                <a:ext uri="{FF2B5EF4-FFF2-40B4-BE49-F238E27FC236}">
                  <a16:creationId xmlns:a16="http://schemas.microsoft.com/office/drawing/2014/main" id="{0538CC8C-7C66-3741-87CF-425A256F0B15}"/>
                </a:ext>
              </a:extLst>
            </p:cNvPr>
            <p:cNvSpPr txBox="1">
              <a:spLocks/>
            </p:cNvSpPr>
            <p:nvPr/>
          </p:nvSpPr>
          <p:spPr>
            <a:xfrm>
              <a:off x="591585" y="5098615"/>
              <a:ext cx="3414443" cy="5904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The individual is emphasized over community.</a:t>
              </a:r>
            </a:p>
          </p:txBody>
        </p:sp>
      </p:grpSp>
      <p:grpSp>
        <p:nvGrpSpPr>
          <p:cNvPr id="11" name="Group 10">
            <a:extLst>
              <a:ext uri="{FF2B5EF4-FFF2-40B4-BE49-F238E27FC236}">
                <a16:creationId xmlns:a16="http://schemas.microsoft.com/office/drawing/2014/main" id="{F2F6F52E-445F-2D4C-A5A2-B09C245AAD3A}"/>
              </a:ext>
            </a:extLst>
          </p:cNvPr>
          <p:cNvGrpSpPr/>
          <p:nvPr/>
        </p:nvGrpSpPr>
        <p:grpSpPr>
          <a:xfrm>
            <a:off x="6096000" y="2583923"/>
            <a:ext cx="3604553" cy="3053384"/>
            <a:chOff x="6096000" y="2566990"/>
            <a:chExt cx="3604553" cy="3053384"/>
          </a:xfrm>
        </p:grpSpPr>
        <p:grpSp>
          <p:nvGrpSpPr>
            <p:cNvPr id="72" name="Group 71">
              <a:extLst>
                <a:ext uri="{FF2B5EF4-FFF2-40B4-BE49-F238E27FC236}">
                  <a16:creationId xmlns:a16="http://schemas.microsoft.com/office/drawing/2014/main" id="{5C6585D6-AC2B-ED48-A8BA-97638492CCF0}"/>
                </a:ext>
              </a:extLst>
            </p:cNvPr>
            <p:cNvGrpSpPr/>
            <p:nvPr/>
          </p:nvGrpSpPr>
          <p:grpSpPr>
            <a:xfrm>
              <a:off x="6096000" y="2566990"/>
              <a:ext cx="3604553" cy="2401887"/>
              <a:chOff x="6296743" y="3348120"/>
              <a:chExt cx="3604553" cy="2401887"/>
            </a:xfrm>
          </p:grpSpPr>
          <p:grpSp>
            <p:nvGrpSpPr>
              <p:cNvPr id="61" name="Group 60">
                <a:extLst>
                  <a:ext uri="{FF2B5EF4-FFF2-40B4-BE49-F238E27FC236}">
                    <a16:creationId xmlns:a16="http://schemas.microsoft.com/office/drawing/2014/main" id="{6680E44C-EEF1-B84A-B346-CB3BF5337AE5}"/>
                  </a:ext>
                </a:extLst>
              </p:cNvPr>
              <p:cNvGrpSpPr/>
              <p:nvPr/>
            </p:nvGrpSpPr>
            <p:grpSpPr>
              <a:xfrm>
                <a:off x="6889556" y="3348120"/>
                <a:ext cx="3011740" cy="2354673"/>
                <a:chOff x="534868" y="3541114"/>
                <a:chExt cx="1827708" cy="1244282"/>
              </a:xfrm>
            </p:grpSpPr>
            <p:pic>
              <p:nvPicPr>
                <p:cNvPr id="62" name="Graphic 61" descr="Woman with solid fill">
                  <a:extLst>
                    <a:ext uri="{FF2B5EF4-FFF2-40B4-BE49-F238E27FC236}">
                      <a16:creationId xmlns:a16="http://schemas.microsoft.com/office/drawing/2014/main" id="{30E5C20A-4913-E14C-8A9A-B78871AB467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3353" y="3558734"/>
                  <a:ext cx="590486" cy="590486"/>
                </a:xfrm>
                <a:prstGeom prst="rect">
                  <a:avLst/>
                </a:prstGeom>
              </p:spPr>
            </p:pic>
            <p:pic>
              <p:nvPicPr>
                <p:cNvPr id="63" name="Graphic 62" descr="Woman with solid fill">
                  <a:extLst>
                    <a:ext uri="{FF2B5EF4-FFF2-40B4-BE49-F238E27FC236}">
                      <a16:creationId xmlns:a16="http://schemas.microsoft.com/office/drawing/2014/main" id="{3E2A80A4-0D89-D04C-901A-BF36FA1100C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47631" y="3558704"/>
                  <a:ext cx="590486" cy="590486"/>
                </a:xfrm>
                <a:prstGeom prst="rect">
                  <a:avLst/>
                </a:prstGeom>
              </p:spPr>
            </p:pic>
            <p:pic>
              <p:nvPicPr>
                <p:cNvPr id="64" name="Graphic 63" descr="Woman with solid fill">
                  <a:extLst>
                    <a:ext uri="{FF2B5EF4-FFF2-40B4-BE49-F238E27FC236}">
                      <a16:creationId xmlns:a16="http://schemas.microsoft.com/office/drawing/2014/main" id="{9E37E7D1-DC0B-1D49-89A2-6E834C352CB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4868" y="4194910"/>
                  <a:ext cx="590486" cy="590486"/>
                </a:xfrm>
                <a:prstGeom prst="rect">
                  <a:avLst/>
                </a:prstGeom>
              </p:spPr>
            </p:pic>
            <p:pic>
              <p:nvPicPr>
                <p:cNvPr id="65" name="Graphic 64" descr="Woman with solid fill">
                  <a:extLst>
                    <a:ext uri="{FF2B5EF4-FFF2-40B4-BE49-F238E27FC236}">
                      <a16:creationId xmlns:a16="http://schemas.microsoft.com/office/drawing/2014/main" id="{8B9463D8-3C7A-6043-8DEB-8DF08E79F04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47631" y="4188497"/>
                  <a:ext cx="590486" cy="590486"/>
                </a:xfrm>
                <a:prstGeom prst="rect">
                  <a:avLst/>
                </a:prstGeom>
              </p:spPr>
            </p:pic>
            <p:pic>
              <p:nvPicPr>
                <p:cNvPr id="66" name="Graphic 65" descr="Woman with solid fill">
                  <a:extLst>
                    <a:ext uri="{FF2B5EF4-FFF2-40B4-BE49-F238E27FC236}">
                      <a16:creationId xmlns:a16="http://schemas.microsoft.com/office/drawing/2014/main" id="{2A905E63-BCA5-8B42-B8DA-2A529DA2B73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77812" y="3541144"/>
                  <a:ext cx="590486" cy="590486"/>
                </a:xfrm>
                <a:prstGeom prst="rect">
                  <a:avLst/>
                </a:prstGeom>
              </p:spPr>
            </p:pic>
            <p:pic>
              <p:nvPicPr>
                <p:cNvPr id="67" name="Graphic 66" descr="Woman with solid fill">
                  <a:extLst>
                    <a:ext uri="{FF2B5EF4-FFF2-40B4-BE49-F238E27FC236}">
                      <a16:creationId xmlns:a16="http://schemas.microsoft.com/office/drawing/2014/main" id="{17D8A3D2-3CC4-E442-B0B0-24651FA9222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72090" y="3541114"/>
                  <a:ext cx="590486" cy="590486"/>
                </a:xfrm>
                <a:prstGeom prst="rect">
                  <a:avLst/>
                </a:prstGeom>
              </p:spPr>
            </p:pic>
            <p:pic>
              <p:nvPicPr>
                <p:cNvPr id="68" name="Graphic 67" descr="Woman with solid fill">
                  <a:extLst>
                    <a:ext uri="{FF2B5EF4-FFF2-40B4-BE49-F238E27FC236}">
                      <a16:creationId xmlns:a16="http://schemas.microsoft.com/office/drawing/2014/main" id="{C86CBDA6-C7AD-C847-B7A3-61AB6B169BD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59327" y="4177320"/>
                  <a:ext cx="590486" cy="590486"/>
                </a:xfrm>
                <a:prstGeom prst="rect">
                  <a:avLst/>
                </a:prstGeom>
              </p:spPr>
            </p:pic>
            <p:pic>
              <p:nvPicPr>
                <p:cNvPr id="69" name="Graphic 68" descr="Woman with solid fill">
                  <a:extLst>
                    <a:ext uri="{FF2B5EF4-FFF2-40B4-BE49-F238E27FC236}">
                      <a16:creationId xmlns:a16="http://schemas.microsoft.com/office/drawing/2014/main" id="{77D360F2-062E-4B49-B8B4-5C3F7632D3A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72090" y="4170907"/>
                  <a:ext cx="590486" cy="590486"/>
                </a:xfrm>
                <a:prstGeom prst="rect">
                  <a:avLst/>
                </a:prstGeom>
              </p:spPr>
            </p:pic>
          </p:grpSp>
          <p:pic>
            <p:nvPicPr>
              <p:cNvPr id="70" name="Graphic 69" descr="Woman with solid fill">
                <a:extLst>
                  <a:ext uri="{FF2B5EF4-FFF2-40B4-BE49-F238E27FC236}">
                    <a16:creationId xmlns:a16="http://schemas.microsoft.com/office/drawing/2014/main" id="{F941FF83-4AA1-734E-9AC9-379DD146434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296743" y="4999915"/>
                <a:ext cx="750092" cy="750092"/>
              </a:xfrm>
              <a:prstGeom prst="rect">
                <a:avLst/>
              </a:prstGeom>
            </p:spPr>
          </p:pic>
        </p:grpSp>
        <p:sp>
          <p:nvSpPr>
            <p:cNvPr id="35" name="Content Placeholder 1">
              <a:extLst>
                <a:ext uri="{FF2B5EF4-FFF2-40B4-BE49-F238E27FC236}">
                  <a16:creationId xmlns:a16="http://schemas.microsoft.com/office/drawing/2014/main" id="{E1A9205C-8A2F-FE4D-AC7A-494CA6AD4254}"/>
                </a:ext>
              </a:extLst>
            </p:cNvPr>
            <p:cNvSpPr txBox="1">
              <a:spLocks/>
            </p:cNvSpPr>
            <p:nvPr/>
          </p:nvSpPr>
          <p:spPr>
            <a:xfrm>
              <a:off x="6232451" y="5029888"/>
              <a:ext cx="3414443" cy="5904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The community is emphasized over the individual.</a:t>
              </a:r>
            </a:p>
          </p:txBody>
        </p:sp>
      </p:grpSp>
    </p:spTree>
    <p:extLst>
      <p:ext uri="{BB962C8B-B14F-4D97-AF65-F5344CB8AC3E}">
        <p14:creationId xmlns:p14="http://schemas.microsoft.com/office/powerpoint/2010/main" val="388350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12" grpId="0" build="p"/>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eft-Right Arrow 19">
            <a:extLst>
              <a:ext uri="{FF2B5EF4-FFF2-40B4-BE49-F238E27FC236}">
                <a16:creationId xmlns:a16="http://schemas.microsoft.com/office/drawing/2014/main" id="{4FBCFDB6-2321-B246-9826-BB13CB0E0EC5}"/>
              </a:ext>
            </a:extLst>
          </p:cNvPr>
          <p:cNvSpPr/>
          <p:nvPr/>
        </p:nvSpPr>
        <p:spPr>
          <a:xfrm>
            <a:off x="130810" y="5411448"/>
            <a:ext cx="9898381" cy="1184223"/>
          </a:xfrm>
          <a:prstGeom prst="lef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18312" y="116785"/>
              <a:ext cx="7633685" cy="703581"/>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Long-term vs. short-term Orientation</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29190" y="5257800"/>
            <a:ext cx="2032000" cy="1600200"/>
          </a:xfrm>
          <a:prstGeom prst="rect">
            <a:avLst/>
          </a:prstGeom>
        </p:spPr>
      </p:pic>
      <p:sp>
        <p:nvSpPr>
          <p:cNvPr id="16" name="TextBox 15">
            <a:extLst>
              <a:ext uri="{FF2B5EF4-FFF2-40B4-BE49-F238E27FC236}">
                <a16:creationId xmlns:a16="http://schemas.microsoft.com/office/drawing/2014/main" id="{545F407A-850A-014D-A6A8-3BD7E1037D79}"/>
              </a:ext>
            </a:extLst>
          </p:cNvPr>
          <p:cNvSpPr txBox="1"/>
          <p:nvPr/>
        </p:nvSpPr>
        <p:spPr>
          <a:xfrm>
            <a:off x="759136" y="5772330"/>
            <a:ext cx="3480440" cy="461665"/>
          </a:xfrm>
          <a:prstGeom prst="rect">
            <a:avLst/>
          </a:prstGeom>
          <a:noFill/>
        </p:spPr>
        <p:txBody>
          <a:bodyPr wrap="none" rtlCol="0">
            <a:spAutoFit/>
          </a:bodyPr>
          <a:lstStyle/>
          <a:p>
            <a:r>
              <a:rPr lang="en-US" sz="2400" b="1" dirty="0">
                <a:latin typeface="Acumin Pro" panose="020B0504020202020204" pitchFamily="34" charset="77"/>
              </a:rPr>
              <a:t>Long-Term Orientation</a:t>
            </a:r>
          </a:p>
        </p:txBody>
      </p:sp>
      <p:sp>
        <p:nvSpPr>
          <p:cNvPr id="17" name="TextBox 16">
            <a:extLst>
              <a:ext uri="{FF2B5EF4-FFF2-40B4-BE49-F238E27FC236}">
                <a16:creationId xmlns:a16="http://schemas.microsoft.com/office/drawing/2014/main" id="{72998A9A-C79C-8449-B686-6C54C8599A98}"/>
              </a:ext>
            </a:extLst>
          </p:cNvPr>
          <p:cNvSpPr txBox="1"/>
          <p:nvPr/>
        </p:nvSpPr>
        <p:spPr>
          <a:xfrm>
            <a:off x="5793909" y="5772330"/>
            <a:ext cx="3544561" cy="461665"/>
          </a:xfrm>
          <a:prstGeom prst="rect">
            <a:avLst/>
          </a:prstGeom>
          <a:noFill/>
        </p:spPr>
        <p:txBody>
          <a:bodyPr wrap="none" rtlCol="0">
            <a:spAutoFit/>
          </a:bodyPr>
          <a:lstStyle/>
          <a:p>
            <a:pPr algn="r"/>
            <a:r>
              <a:rPr lang="en-US" sz="2400" b="1" dirty="0">
                <a:latin typeface="Acumin Pro" panose="020B0504020202020204" pitchFamily="34" charset="77"/>
              </a:rPr>
              <a:t>Short-Term Orientation</a:t>
            </a:r>
          </a:p>
        </p:txBody>
      </p:sp>
      <p:sp>
        <p:nvSpPr>
          <p:cNvPr id="19" name="Content Placeholder 1">
            <a:extLst>
              <a:ext uri="{FF2B5EF4-FFF2-40B4-BE49-F238E27FC236}">
                <a16:creationId xmlns:a16="http://schemas.microsoft.com/office/drawing/2014/main" id="{A9196143-F52B-5647-8131-A6C2EFB6CD49}"/>
              </a:ext>
            </a:extLst>
          </p:cNvPr>
          <p:cNvSpPr>
            <a:spLocks noGrp="1"/>
          </p:cNvSpPr>
          <p:nvPr>
            <p:ph idx="1"/>
          </p:nvPr>
        </p:nvSpPr>
        <p:spPr>
          <a:xfrm>
            <a:off x="538363" y="1161637"/>
            <a:ext cx="8248650" cy="887506"/>
          </a:xfrm>
        </p:spPr>
        <p:txBody>
          <a:bodyPr>
            <a:normAutofit/>
          </a:bodyPr>
          <a:lstStyle/>
          <a:p>
            <a:pPr marL="0" indent="0" algn="ctr">
              <a:buNone/>
            </a:pPr>
            <a:r>
              <a:rPr lang="en-US" dirty="0">
                <a:solidFill>
                  <a:srgbClr val="495455"/>
                </a:solidFill>
                <a:latin typeface="Acumin Pro" panose="020B0504020202020204" pitchFamily="34" charset="77"/>
              </a:rPr>
              <a:t>The fundamental issue is whether society is more focused on future rewards or quick results.</a:t>
            </a:r>
          </a:p>
          <a:p>
            <a:endParaRPr lang="en-US" dirty="0">
              <a:solidFill>
                <a:srgbClr val="495455"/>
              </a:solidFill>
            </a:endParaRPr>
          </a:p>
        </p:txBody>
      </p:sp>
      <p:grpSp>
        <p:nvGrpSpPr>
          <p:cNvPr id="2" name="Group 1">
            <a:extLst>
              <a:ext uri="{FF2B5EF4-FFF2-40B4-BE49-F238E27FC236}">
                <a16:creationId xmlns:a16="http://schemas.microsoft.com/office/drawing/2014/main" id="{B611ED34-B2C1-FB49-A819-36FA9BB5F46D}"/>
              </a:ext>
            </a:extLst>
          </p:cNvPr>
          <p:cNvGrpSpPr/>
          <p:nvPr/>
        </p:nvGrpSpPr>
        <p:grpSpPr>
          <a:xfrm>
            <a:off x="815121" y="2049143"/>
            <a:ext cx="3750715" cy="3647220"/>
            <a:chOff x="815121" y="2049143"/>
            <a:chExt cx="3750715" cy="3647220"/>
          </a:xfrm>
        </p:grpSpPr>
        <p:pic>
          <p:nvPicPr>
            <p:cNvPr id="3" name="Picture 2" descr="A plant in a pot next to a sign&#10;&#10;Description automatically generated with medium confidence">
              <a:extLst>
                <a:ext uri="{FF2B5EF4-FFF2-40B4-BE49-F238E27FC236}">
                  <a16:creationId xmlns:a16="http://schemas.microsoft.com/office/drawing/2014/main" id="{388236D4-ABD5-0548-B54E-D3E207F6EF5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15121" y="2049143"/>
              <a:ext cx="3750714" cy="3084989"/>
            </a:xfrm>
            <a:prstGeom prst="rect">
              <a:avLst/>
            </a:prstGeom>
          </p:spPr>
        </p:pic>
        <p:sp>
          <p:nvSpPr>
            <p:cNvPr id="14" name="Content Placeholder 1">
              <a:extLst>
                <a:ext uri="{FF2B5EF4-FFF2-40B4-BE49-F238E27FC236}">
                  <a16:creationId xmlns:a16="http://schemas.microsoft.com/office/drawing/2014/main" id="{B2771C7E-5B1B-D047-8769-7DF3D8BA577F}"/>
                </a:ext>
              </a:extLst>
            </p:cNvPr>
            <p:cNvSpPr txBox="1">
              <a:spLocks/>
            </p:cNvSpPr>
            <p:nvPr/>
          </p:nvSpPr>
          <p:spPr>
            <a:xfrm>
              <a:off x="815122" y="5141366"/>
              <a:ext cx="3750714" cy="5549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Wide focus that includes past, present, and future.</a:t>
              </a:r>
            </a:p>
          </p:txBody>
        </p:sp>
      </p:grpSp>
      <p:grpSp>
        <p:nvGrpSpPr>
          <p:cNvPr id="9" name="Group 8">
            <a:extLst>
              <a:ext uri="{FF2B5EF4-FFF2-40B4-BE49-F238E27FC236}">
                <a16:creationId xmlns:a16="http://schemas.microsoft.com/office/drawing/2014/main" id="{F12C7A64-0EA7-F740-BF05-0F37B0A33A01}"/>
              </a:ext>
            </a:extLst>
          </p:cNvPr>
          <p:cNvGrpSpPr/>
          <p:nvPr/>
        </p:nvGrpSpPr>
        <p:grpSpPr>
          <a:xfrm>
            <a:off x="5666567" y="2126256"/>
            <a:ext cx="3750714" cy="3419863"/>
            <a:chOff x="5666567" y="2109323"/>
            <a:chExt cx="3750714" cy="3419863"/>
          </a:xfrm>
        </p:grpSpPr>
        <p:pic>
          <p:nvPicPr>
            <p:cNvPr id="11" name="Picture 10" descr="A picture containing text, measuring stick&#10;&#10;Description automatically generated">
              <a:extLst>
                <a:ext uri="{FF2B5EF4-FFF2-40B4-BE49-F238E27FC236}">
                  <a16:creationId xmlns:a16="http://schemas.microsoft.com/office/drawing/2014/main" id="{0B64759C-5FE1-DF43-BF34-938AC99D1B0B}"/>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793909" y="2109323"/>
              <a:ext cx="3496030" cy="3058980"/>
            </a:xfrm>
            <a:prstGeom prst="rect">
              <a:avLst/>
            </a:prstGeom>
          </p:spPr>
        </p:pic>
        <p:sp>
          <p:nvSpPr>
            <p:cNvPr id="15" name="Content Placeholder 1">
              <a:extLst>
                <a:ext uri="{FF2B5EF4-FFF2-40B4-BE49-F238E27FC236}">
                  <a16:creationId xmlns:a16="http://schemas.microsoft.com/office/drawing/2014/main" id="{F81CF4F6-B30E-5B4C-AC43-F78695CB3897}"/>
                </a:ext>
              </a:extLst>
            </p:cNvPr>
            <p:cNvSpPr txBox="1">
              <a:spLocks/>
            </p:cNvSpPr>
            <p:nvPr/>
          </p:nvSpPr>
          <p:spPr>
            <a:xfrm>
              <a:off x="5666567" y="5149434"/>
              <a:ext cx="3750714" cy="3797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More focused on the present.</a:t>
              </a:r>
            </a:p>
          </p:txBody>
        </p:sp>
      </p:grpSp>
    </p:spTree>
    <p:extLst>
      <p:ext uri="{BB962C8B-B14F-4D97-AF65-F5344CB8AC3E}">
        <p14:creationId xmlns:p14="http://schemas.microsoft.com/office/powerpoint/2010/main" val="158506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6" grpId="0"/>
      <p:bldP spid="17" grpId="0"/>
      <p:bldP spid="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Left-Right Arrow 18">
            <a:extLst>
              <a:ext uri="{FF2B5EF4-FFF2-40B4-BE49-F238E27FC236}">
                <a16:creationId xmlns:a16="http://schemas.microsoft.com/office/drawing/2014/main" id="{AC0BD53B-C591-A642-A494-A67508251361}"/>
              </a:ext>
            </a:extLst>
          </p:cNvPr>
          <p:cNvSpPr/>
          <p:nvPr/>
        </p:nvSpPr>
        <p:spPr>
          <a:xfrm>
            <a:off x="130810" y="5411448"/>
            <a:ext cx="9898381" cy="1184223"/>
          </a:xfrm>
          <a:prstGeom prst="lef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18312" y="147556"/>
              <a:ext cx="7633685" cy="707596"/>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Indulgence vs. Restraint</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29190" y="5257800"/>
            <a:ext cx="2032000" cy="1600200"/>
          </a:xfrm>
          <a:prstGeom prst="rect">
            <a:avLst/>
          </a:prstGeom>
        </p:spPr>
      </p:pic>
      <p:sp>
        <p:nvSpPr>
          <p:cNvPr id="12" name="Content Placeholder 1">
            <a:extLst>
              <a:ext uri="{FF2B5EF4-FFF2-40B4-BE49-F238E27FC236}">
                <a16:creationId xmlns:a16="http://schemas.microsoft.com/office/drawing/2014/main" id="{EAC2DE35-1D29-EF43-ACDC-DBCFC7F24EBB}"/>
              </a:ext>
            </a:extLst>
          </p:cNvPr>
          <p:cNvSpPr>
            <a:spLocks noGrp="1"/>
          </p:cNvSpPr>
          <p:nvPr>
            <p:ph idx="1"/>
          </p:nvPr>
        </p:nvSpPr>
        <p:spPr>
          <a:xfrm>
            <a:off x="538363" y="1065279"/>
            <a:ext cx="8248650" cy="913990"/>
          </a:xfrm>
        </p:spPr>
        <p:txBody>
          <a:bodyPr>
            <a:normAutofit/>
          </a:bodyPr>
          <a:lstStyle/>
          <a:p>
            <a:pPr marL="0" indent="0" algn="ctr">
              <a:buNone/>
            </a:pPr>
            <a:r>
              <a:rPr lang="en-US" dirty="0">
                <a:solidFill>
                  <a:srgbClr val="495455"/>
                </a:solidFill>
                <a:latin typeface="Acumin Pro" panose="020B0504020202020204" pitchFamily="34" charset="77"/>
              </a:rPr>
              <a:t>The fundamental issue here is the extent to which people try to control their desires and impulses.</a:t>
            </a:r>
          </a:p>
          <a:p>
            <a:endParaRPr lang="en-US" dirty="0">
              <a:solidFill>
                <a:srgbClr val="495455"/>
              </a:solidFill>
            </a:endParaRPr>
          </a:p>
        </p:txBody>
      </p:sp>
      <p:sp>
        <p:nvSpPr>
          <p:cNvPr id="16" name="TextBox 15">
            <a:extLst>
              <a:ext uri="{FF2B5EF4-FFF2-40B4-BE49-F238E27FC236}">
                <a16:creationId xmlns:a16="http://schemas.microsoft.com/office/drawing/2014/main" id="{545F407A-850A-014D-A6A8-3BD7E1037D79}"/>
              </a:ext>
            </a:extLst>
          </p:cNvPr>
          <p:cNvSpPr txBox="1"/>
          <p:nvPr/>
        </p:nvSpPr>
        <p:spPr>
          <a:xfrm>
            <a:off x="759136" y="5761091"/>
            <a:ext cx="1787669" cy="461665"/>
          </a:xfrm>
          <a:prstGeom prst="rect">
            <a:avLst/>
          </a:prstGeom>
          <a:noFill/>
        </p:spPr>
        <p:txBody>
          <a:bodyPr wrap="none" rtlCol="0">
            <a:spAutoFit/>
          </a:bodyPr>
          <a:lstStyle/>
          <a:p>
            <a:r>
              <a:rPr lang="en-US" sz="2400" b="1" dirty="0">
                <a:latin typeface="Acumin Pro" panose="020B0504020202020204" pitchFamily="34" charset="77"/>
              </a:rPr>
              <a:t>Indulgence</a:t>
            </a:r>
          </a:p>
        </p:txBody>
      </p:sp>
      <p:sp>
        <p:nvSpPr>
          <p:cNvPr id="17" name="TextBox 16">
            <a:extLst>
              <a:ext uri="{FF2B5EF4-FFF2-40B4-BE49-F238E27FC236}">
                <a16:creationId xmlns:a16="http://schemas.microsoft.com/office/drawing/2014/main" id="{72998A9A-C79C-8449-B686-6C54C8599A98}"/>
              </a:ext>
            </a:extLst>
          </p:cNvPr>
          <p:cNvSpPr txBox="1"/>
          <p:nvPr/>
        </p:nvSpPr>
        <p:spPr>
          <a:xfrm>
            <a:off x="7706845" y="5761091"/>
            <a:ext cx="1502335" cy="461665"/>
          </a:xfrm>
          <a:prstGeom prst="rect">
            <a:avLst/>
          </a:prstGeom>
          <a:noFill/>
        </p:spPr>
        <p:txBody>
          <a:bodyPr wrap="none" rtlCol="0">
            <a:spAutoFit/>
          </a:bodyPr>
          <a:lstStyle/>
          <a:p>
            <a:pPr algn="r"/>
            <a:r>
              <a:rPr lang="en-US" sz="2400" b="1" dirty="0">
                <a:latin typeface="Acumin Pro" panose="020B0504020202020204" pitchFamily="34" charset="77"/>
              </a:rPr>
              <a:t>Restraint</a:t>
            </a:r>
          </a:p>
        </p:txBody>
      </p:sp>
      <p:grpSp>
        <p:nvGrpSpPr>
          <p:cNvPr id="2" name="Group 1">
            <a:extLst>
              <a:ext uri="{FF2B5EF4-FFF2-40B4-BE49-F238E27FC236}">
                <a16:creationId xmlns:a16="http://schemas.microsoft.com/office/drawing/2014/main" id="{40DC86E4-F715-2043-A1A4-11F1A95183B9}"/>
              </a:ext>
            </a:extLst>
          </p:cNvPr>
          <p:cNvGrpSpPr/>
          <p:nvPr/>
        </p:nvGrpSpPr>
        <p:grpSpPr>
          <a:xfrm>
            <a:off x="845101" y="2418091"/>
            <a:ext cx="4016081" cy="3317734"/>
            <a:chOff x="845101" y="2181028"/>
            <a:chExt cx="4016081" cy="3317734"/>
          </a:xfrm>
        </p:grpSpPr>
        <p:pic>
          <p:nvPicPr>
            <p:cNvPr id="3" name="Picture 2" descr="A picture containing posing&#10;&#10;Description automatically generated">
              <a:extLst>
                <a:ext uri="{FF2B5EF4-FFF2-40B4-BE49-F238E27FC236}">
                  <a16:creationId xmlns:a16="http://schemas.microsoft.com/office/drawing/2014/main" id="{C605F07C-809B-4741-A31A-993A3421D506}"/>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45101" y="2181028"/>
              <a:ext cx="4016081" cy="2828403"/>
            </a:xfrm>
            <a:prstGeom prst="rect">
              <a:avLst/>
            </a:prstGeom>
          </p:spPr>
        </p:pic>
        <p:sp>
          <p:nvSpPr>
            <p:cNvPr id="14" name="Content Placeholder 1">
              <a:extLst>
                <a:ext uri="{FF2B5EF4-FFF2-40B4-BE49-F238E27FC236}">
                  <a16:creationId xmlns:a16="http://schemas.microsoft.com/office/drawing/2014/main" id="{D71A6BAC-CD97-5C4B-90D7-CD22AD206760}"/>
                </a:ext>
              </a:extLst>
            </p:cNvPr>
            <p:cNvSpPr txBox="1">
              <a:spLocks/>
            </p:cNvSpPr>
            <p:nvPr/>
          </p:nvSpPr>
          <p:spPr>
            <a:xfrm>
              <a:off x="977784" y="5081575"/>
              <a:ext cx="3750714" cy="4171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Indulge your desires and have fun.</a:t>
              </a:r>
            </a:p>
          </p:txBody>
        </p:sp>
      </p:grpSp>
      <p:grpSp>
        <p:nvGrpSpPr>
          <p:cNvPr id="9" name="Group 8">
            <a:extLst>
              <a:ext uri="{FF2B5EF4-FFF2-40B4-BE49-F238E27FC236}">
                <a16:creationId xmlns:a16="http://schemas.microsoft.com/office/drawing/2014/main" id="{4D93B535-41BE-FD41-AEF7-EEA1FFAF2080}"/>
              </a:ext>
            </a:extLst>
          </p:cNvPr>
          <p:cNvGrpSpPr/>
          <p:nvPr/>
        </p:nvGrpSpPr>
        <p:grpSpPr>
          <a:xfrm>
            <a:off x="6096000" y="2319180"/>
            <a:ext cx="3155384" cy="3410232"/>
            <a:chOff x="6096000" y="2149850"/>
            <a:chExt cx="3155384" cy="3410232"/>
          </a:xfrm>
        </p:grpSpPr>
        <p:pic>
          <p:nvPicPr>
            <p:cNvPr id="11" name="Picture 10" descr="A close-up of a gavel and a judge's gavel&#10;&#10;Description automatically generated with low confidence">
              <a:extLst>
                <a:ext uri="{FF2B5EF4-FFF2-40B4-BE49-F238E27FC236}">
                  <a16:creationId xmlns:a16="http://schemas.microsoft.com/office/drawing/2014/main" id="{1DAF9185-90BB-FC43-9E55-F08E1CCAD57A}"/>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162306" y="2149850"/>
              <a:ext cx="3089077" cy="2828402"/>
            </a:xfrm>
            <a:prstGeom prst="rect">
              <a:avLst/>
            </a:prstGeom>
          </p:spPr>
        </p:pic>
        <p:sp>
          <p:nvSpPr>
            <p:cNvPr id="15" name="Content Placeholder 1">
              <a:extLst>
                <a:ext uri="{FF2B5EF4-FFF2-40B4-BE49-F238E27FC236}">
                  <a16:creationId xmlns:a16="http://schemas.microsoft.com/office/drawing/2014/main" id="{92435540-BF6C-9243-893F-79C4B2F9F6E6}"/>
                </a:ext>
              </a:extLst>
            </p:cNvPr>
            <p:cNvSpPr txBox="1">
              <a:spLocks/>
            </p:cNvSpPr>
            <p:nvPr/>
          </p:nvSpPr>
          <p:spPr>
            <a:xfrm>
              <a:off x="6096000" y="5005085"/>
              <a:ext cx="3155384" cy="5549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rgbClr val="495455"/>
                  </a:solidFill>
                  <a:latin typeface="Acumin Pro" panose="020B0504020202020204" pitchFamily="34" charset="77"/>
                </a:rPr>
                <a:t>Restrain your desires and stick to social norms.</a:t>
              </a:r>
            </a:p>
          </p:txBody>
        </p:sp>
      </p:grpSp>
    </p:spTree>
    <p:extLst>
      <p:ext uri="{BB962C8B-B14F-4D97-AF65-F5344CB8AC3E}">
        <p14:creationId xmlns:p14="http://schemas.microsoft.com/office/powerpoint/2010/main" val="361296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2" grpId="0" build="p"/>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18312" y="147556"/>
              <a:ext cx="7633685" cy="707596"/>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Debrief questions</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29190" y="5257800"/>
            <a:ext cx="2032000" cy="1600200"/>
          </a:xfrm>
          <a:prstGeom prst="rect">
            <a:avLst/>
          </a:prstGeom>
        </p:spPr>
      </p:pic>
      <p:sp>
        <p:nvSpPr>
          <p:cNvPr id="12" name="Content Placeholder 1">
            <a:extLst>
              <a:ext uri="{FF2B5EF4-FFF2-40B4-BE49-F238E27FC236}">
                <a16:creationId xmlns:a16="http://schemas.microsoft.com/office/drawing/2014/main" id="{EAC2DE35-1D29-EF43-ACDC-DBCFC7F24EBB}"/>
              </a:ext>
            </a:extLst>
          </p:cNvPr>
          <p:cNvSpPr>
            <a:spLocks noGrp="1"/>
          </p:cNvSpPr>
          <p:nvPr>
            <p:ph idx="1"/>
          </p:nvPr>
        </p:nvSpPr>
        <p:spPr>
          <a:xfrm>
            <a:off x="588467" y="1365903"/>
            <a:ext cx="9707928" cy="4461156"/>
          </a:xfrm>
        </p:spPr>
        <p:txBody>
          <a:bodyPr>
            <a:normAutofit/>
          </a:bodyPr>
          <a:lstStyle/>
          <a:p>
            <a:r>
              <a:rPr lang="en-US" sz="2200" dirty="0">
                <a:solidFill>
                  <a:srgbClr val="495455"/>
                </a:solidFill>
                <a:latin typeface="Acumin Pro" panose="020B0504020202020204" pitchFamily="34" charset="77"/>
              </a:rPr>
              <a:t>Where would you place yourself on these various continua? Why?</a:t>
            </a:r>
          </a:p>
          <a:p>
            <a:r>
              <a:rPr lang="en-US" sz="2200" dirty="0">
                <a:solidFill>
                  <a:srgbClr val="495455"/>
                </a:solidFill>
                <a:latin typeface="Acumin Pro" panose="020B0504020202020204" pitchFamily="34" charset="77"/>
              </a:rPr>
              <a:t>Do you people in your cultural group generally agree with you?</a:t>
            </a:r>
          </a:p>
          <a:p>
            <a:r>
              <a:rPr lang="en-US" sz="2200" dirty="0">
                <a:solidFill>
                  <a:srgbClr val="495455"/>
                </a:solidFill>
                <a:latin typeface="Acumin Pro" panose="020B0504020202020204" pitchFamily="34" charset="77"/>
              </a:rPr>
              <a:t>How much variation exists within your cultural group?</a:t>
            </a:r>
          </a:p>
          <a:p>
            <a:r>
              <a:rPr lang="en-US" sz="2200" dirty="0">
                <a:solidFill>
                  <a:srgbClr val="495455"/>
                </a:solidFill>
                <a:latin typeface="Acumin Pro" panose="020B0504020202020204" pitchFamily="34" charset="77"/>
              </a:rPr>
              <a:t>Did you identify any instances where it might depend on the situation or context?</a:t>
            </a:r>
          </a:p>
          <a:p>
            <a:r>
              <a:rPr lang="en-US" sz="2200" dirty="0">
                <a:solidFill>
                  <a:srgbClr val="495455"/>
                </a:solidFill>
                <a:latin typeface="Acumin Pro" panose="020B0504020202020204" pitchFamily="34" charset="77"/>
              </a:rPr>
              <a:t>What stereotypes or preconceived notions do you often have about people on different points on these continua?</a:t>
            </a:r>
          </a:p>
          <a:p>
            <a:r>
              <a:rPr lang="en-US" sz="2200" dirty="0">
                <a:solidFill>
                  <a:srgbClr val="495455"/>
                </a:solidFill>
                <a:latin typeface="Acumin Pro" panose="020B0504020202020204" pitchFamily="34" charset="77"/>
              </a:rPr>
              <a:t>What stereotypes or preconceived notions might people have about you depending on where you fall on these continua?</a:t>
            </a:r>
          </a:p>
          <a:p>
            <a:r>
              <a:rPr lang="en-US" sz="2200" dirty="0">
                <a:solidFill>
                  <a:srgbClr val="495455"/>
                </a:solidFill>
                <a:latin typeface="Acumin Pro" panose="020B0504020202020204" pitchFamily="34" charset="77"/>
              </a:rPr>
              <a:t>What are some strategies you might use to better understand or relate to people who fall on different points than you?</a:t>
            </a:r>
          </a:p>
        </p:txBody>
      </p:sp>
    </p:spTree>
    <p:extLst>
      <p:ext uri="{BB962C8B-B14F-4D97-AF65-F5344CB8AC3E}">
        <p14:creationId xmlns:p14="http://schemas.microsoft.com/office/powerpoint/2010/main" val="77932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477</Words>
  <Application>Microsoft Macintosh PowerPoint</Application>
  <PresentationFormat>Widescreen</PresentationFormat>
  <Paragraphs>51</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Acumin Pro</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Macdonald, Lindsey M</dc:creator>
  <cp:lastModifiedBy>Macdonald, Lindsey M</cp:lastModifiedBy>
  <cp:revision>25</cp:revision>
  <dcterms:created xsi:type="dcterms:W3CDTF">2021-05-10T15:40:16Z</dcterms:created>
  <dcterms:modified xsi:type="dcterms:W3CDTF">2021-06-07T20:55:01Z</dcterms:modified>
</cp:coreProperties>
</file>